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80" r:id="rId5"/>
    <p:sldId id="281" r:id="rId6"/>
    <p:sldId id="282"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9" d="100"/>
          <a:sy n="89" d="100"/>
        </p:scale>
        <p:origin x="12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387CA5-19CB-4A81-BF41-7C3C57475FFA}" type="datetimeFigureOut">
              <a:rPr lang="en-IN" smtClean="0"/>
              <a:t>11-04-2018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B82FBF-5351-47DD-A8B0-91D2B128D89B}" type="slidenum">
              <a:rPr lang="en-IN" smtClean="0"/>
              <a:t>‹#›</a:t>
            </a:fld>
            <a:endParaRPr lang="en-IN"/>
          </a:p>
        </p:txBody>
      </p:sp>
    </p:spTree>
    <p:extLst>
      <p:ext uri="{BB962C8B-B14F-4D97-AF65-F5344CB8AC3E}">
        <p14:creationId xmlns:p14="http://schemas.microsoft.com/office/powerpoint/2010/main" val="4277363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FEBE44E-BF8D-4BA9-AD11-012AE4955440}" type="slidenum">
              <a:rPr lang="en-US" smtClean="0"/>
              <a:pPr/>
              <a:t>8</a:t>
            </a:fld>
            <a:endParaRPr lang="en-US"/>
          </a:p>
        </p:txBody>
      </p:sp>
    </p:spTree>
    <p:extLst>
      <p:ext uri="{BB962C8B-B14F-4D97-AF65-F5344CB8AC3E}">
        <p14:creationId xmlns:p14="http://schemas.microsoft.com/office/powerpoint/2010/main" val="76120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0733D-2CA9-452B-A2E8-27EEDB44D4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C784BE1-C54A-4729-B507-D483E5ED98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ED8108A-DA4B-4B50-B0D4-CD3C33C2C6F2}"/>
              </a:ext>
            </a:extLst>
          </p:cNvPr>
          <p:cNvSpPr>
            <a:spLocks noGrp="1"/>
          </p:cNvSpPr>
          <p:nvPr>
            <p:ph type="dt" sz="half" idx="10"/>
          </p:nvPr>
        </p:nvSpPr>
        <p:spPr/>
        <p:txBody>
          <a:bodyPr/>
          <a:lstStyle/>
          <a:p>
            <a:fld id="{6C9F76FD-688F-4D26-AFAC-A3FB9E364DD7}" type="datetimeFigureOut">
              <a:rPr lang="en-IN" smtClean="0"/>
              <a:t>11-04-2018</a:t>
            </a:fld>
            <a:endParaRPr lang="en-IN"/>
          </a:p>
        </p:txBody>
      </p:sp>
      <p:sp>
        <p:nvSpPr>
          <p:cNvPr id="5" name="Footer Placeholder 4">
            <a:extLst>
              <a:ext uri="{FF2B5EF4-FFF2-40B4-BE49-F238E27FC236}">
                <a16:creationId xmlns:a16="http://schemas.microsoft.com/office/drawing/2014/main" id="{D3F4353B-1608-4E58-86A4-661990E7F2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A0B62C-87C7-4BA3-8D27-631F82B52744}"/>
              </a:ext>
            </a:extLst>
          </p:cNvPr>
          <p:cNvSpPr>
            <a:spLocks noGrp="1"/>
          </p:cNvSpPr>
          <p:nvPr>
            <p:ph type="sldNum" sz="quarter" idx="12"/>
          </p:nvPr>
        </p:nvSpPr>
        <p:spPr/>
        <p:txBody>
          <a:bodyPr/>
          <a:lstStyle/>
          <a:p>
            <a:fld id="{F91DDAAD-A098-4646-B9B8-E09BE1A10F86}" type="slidenum">
              <a:rPr lang="en-IN" smtClean="0"/>
              <a:t>‹#›</a:t>
            </a:fld>
            <a:endParaRPr lang="en-IN"/>
          </a:p>
        </p:txBody>
      </p:sp>
    </p:spTree>
    <p:extLst>
      <p:ext uri="{BB962C8B-B14F-4D97-AF65-F5344CB8AC3E}">
        <p14:creationId xmlns:p14="http://schemas.microsoft.com/office/powerpoint/2010/main" val="3700306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B714-D3F2-4633-88AB-63AE949FE45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27F649B-56B0-4F03-B8AF-288A2EDB539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C5ACC8-DE9D-4FB4-88B5-B64CD4CCA116}"/>
              </a:ext>
            </a:extLst>
          </p:cNvPr>
          <p:cNvSpPr>
            <a:spLocks noGrp="1"/>
          </p:cNvSpPr>
          <p:nvPr>
            <p:ph type="dt" sz="half" idx="10"/>
          </p:nvPr>
        </p:nvSpPr>
        <p:spPr/>
        <p:txBody>
          <a:bodyPr/>
          <a:lstStyle/>
          <a:p>
            <a:fld id="{6C9F76FD-688F-4D26-AFAC-A3FB9E364DD7}" type="datetimeFigureOut">
              <a:rPr lang="en-IN" smtClean="0"/>
              <a:t>11-04-2018</a:t>
            </a:fld>
            <a:endParaRPr lang="en-IN"/>
          </a:p>
        </p:txBody>
      </p:sp>
      <p:sp>
        <p:nvSpPr>
          <p:cNvPr id="5" name="Footer Placeholder 4">
            <a:extLst>
              <a:ext uri="{FF2B5EF4-FFF2-40B4-BE49-F238E27FC236}">
                <a16:creationId xmlns:a16="http://schemas.microsoft.com/office/drawing/2014/main" id="{A19AB8E6-48F7-4DA5-AD56-3BA600F0D0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E41796-8799-45B4-9F1B-9CBC8933737B}"/>
              </a:ext>
            </a:extLst>
          </p:cNvPr>
          <p:cNvSpPr>
            <a:spLocks noGrp="1"/>
          </p:cNvSpPr>
          <p:nvPr>
            <p:ph type="sldNum" sz="quarter" idx="12"/>
          </p:nvPr>
        </p:nvSpPr>
        <p:spPr/>
        <p:txBody>
          <a:bodyPr/>
          <a:lstStyle/>
          <a:p>
            <a:fld id="{F91DDAAD-A098-4646-B9B8-E09BE1A10F86}" type="slidenum">
              <a:rPr lang="en-IN" smtClean="0"/>
              <a:t>‹#›</a:t>
            </a:fld>
            <a:endParaRPr lang="en-IN"/>
          </a:p>
        </p:txBody>
      </p:sp>
    </p:spTree>
    <p:extLst>
      <p:ext uri="{BB962C8B-B14F-4D97-AF65-F5344CB8AC3E}">
        <p14:creationId xmlns:p14="http://schemas.microsoft.com/office/powerpoint/2010/main" val="2037511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270556-06AC-4B15-AC49-F463E7F9ED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5F21F5-A4C8-4725-9AF1-7E2352A19A8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14A85D-AE7C-4404-A88B-73472648DF21}"/>
              </a:ext>
            </a:extLst>
          </p:cNvPr>
          <p:cNvSpPr>
            <a:spLocks noGrp="1"/>
          </p:cNvSpPr>
          <p:nvPr>
            <p:ph type="dt" sz="half" idx="10"/>
          </p:nvPr>
        </p:nvSpPr>
        <p:spPr/>
        <p:txBody>
          <a:bodyPr/>
          <a:lstStyle/>
          <a:p>
            <a:fld id="{6C9F76FD-688F-4D26-AFAC-A3FB9E364DD7}" type="datetimeFigureOut">
              <a:rPr lang="en-IN" smtClean="0"/>
              <a:t>11-04-2018</a:t>
            </a:fld>
            <a:endParaRPr lang="en-IN"/>
          </a:p>
        </p:txBody>
      </p:sp>
      <p:sp>
        <p:nvSpPr>
          <p:cNvPr id="5" name="Footer Placeholder 4">
            <a:extLst>
              <a:ext uri="{FF2B5EF4-FFF2-40B4-BE49-F238E27FC236}">
                <a16:creationId xmlns:a16="http://schemas.microsoft.com/office/drawing/2014/main" id="{2653DD3B-7005-4802-BB3C-C21E8A682D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688F59-DAC3-4AFD-BCB5-DC9A2EE522D9}"/>
              </a:ext>
            </a:extLst>
          </p:cNvPr>
          <p:cNvSpPr>
            <a:spLocks noGrp="1"/>
          </p:cNvSpPr>
          <p:nvPr>
            <p:ph type="sldNum" sz="quarter" idx="12"/>
          </p:nvPr>
        </p:nvSpPr>
        <p:spPr/>
        <p:txBody>
          <a:bodyPr/>
          <a:lstStyle/>
          <a:p>
            <a:fld id="{F91DDAAD-A098-4646-B9B8-E09BE1A10F86}" type="slidenum">
              <a:rPr lang="en-IN" smtClean="0"/>
              <a:t>‹#›</a:t>
            </a:fld>
            <a:endParaRPr lang="en-IN"/>
          </a:p>
        </p:txBody>
      </p:sp>
    </p:spTree>
    <p:extLst>
      <p:ext uri="{BB962C8B-B14F-4D97-AF65-F5344CB8AC3E}">
        <p14:creationId xmlns:p14="http://schemas.microsoft.com/office/powerpoint/2010/main" val="320692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CDB9-0B37-4A95-AAD9-C24B0688CAC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E82F2C3-E805-4136-93BB-6A8BCB7FCC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2D72B7-8E1C-48B9-BEBF-17229B4F2B88}"/>
              </a:ext>
            </a:extLst>
          </p:cNvPr>
          <p:cNvSpPr>
            <a:spLocks noGrp="1"/>
          </p:cNvSpPr>
          <p:nvPr>
            <p:ph type="dt" sz="half" idx="10"/>
          </p:nvPr>
        </p:nvSpPr>
        <p:spPr/>
        <p:txBody>
          <a:bodyPr/>
          <a:lstStyle/>
          <a:p>
            <a:fld id="{6C9F76FD-688F-4D26-AFAC-A3FB9E364DD7}" type="datetimeFigureOut">
              <a:rPr lang="en-IN" smtClean="0"/>
              <a:t>11-04-2018</a:t>
            </a:fld>
            <a:endParaRPr lang="en-IN"/>
          </a:p>
        </p:txBody>
      </p:sp>
      <p:sp>
        <p:nvSpPr>
          <p:cNvPr id="5" name="Footer Placeholder 4">
            <a:extLst>
              <a:ext uri="{FF2B5EF4-FFF2-40B4-BE49-F238E27FC236}">
                <a16:creationId xmlns:a16="http://schemas.microsoft.com/office/drawing/2014/main" id="{9F308B49-7C48-4AA0-8DDD-C650685AC9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0FE51C-95D8-4CA1-8FD6-814E0D89F955}"/>
              </a:ext>
            </a:extLst>
          </p:cNvPr>
          <p:cNvSpPr>
            <a:spLocks noGrp="1"/>
          </p:cNvSpPr>
          <p:nvPr>
            <p:ph type="sldNum" sz="quarter" idx="12"/>
          </p:nvPr>
        </p:nvSpPr>
        <p:spPr/>
        <p:txBody>
          <a:bodyPr/>
          <a:lstStyle/>
          <a:p>
            <a:fld id="{F91DDAAD-A098-4646-B9B8-E09BE1A10F86}" type="slidenum">
              <a:rPr lang="en-IN" smtClean="0"/>
              <a:t>‹#›</a:t>
            </a:fld>
            <a:endParaRPr lang="en-IN"/>
          </a:p>
        </p:txBody>
      </p:sp>
    </p:spTree>
    <p:extLst>
      <p:ext uri="{BB962C8B-B14F-4D97-AF65-F5344CB8AC3E}">
        <p14:creationId xmlns:p14="http://schemas.microsoft.com/office/powerpoint/2010/main" val="3416404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84969-9949-4160-8A7D-8917A08FDA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0F5F9A0-D270-4DF5-9E33-FDD1D81B39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D8E4F0A-5C4E-4BBB-A094-3B28DB5E622F}"/>
              </a:ext>
            </a:extLst>
          </p:cNvPr>
          <p:cNvSpPr>
            <a:spLocks noGrp="1"/>
          </p:cNvSpPr>
          <p:nvPr>
            <p:ph type="dt" sz="half" idx="10"/>
          </p:nvPr>
        </p:nvSpPr>
        <p:spPr/>
        <p:txBody>
          <a:bodyPr/>
          <a:lstStyle/>
          <a:p>
            <a:fld id="{6C9F76FD-688F-4D26-AFAC-A3FB9E364DD7}" type="datetimeFigureOut">
              <a:rPr lang="en-IN" smtClean="0"/>
              <a:t>11-04-2018</a:t>
            </a:fld>
            <a:endParaRPr lang="en-IN"/>
          </a:p>
        </p:txBody>
      </p:sp>
      <p:sp>
        <p:nvSpPr>
          <p:cNvPr id="5" name="Footer Placeholder 4">
            <a:extLst>
              <a:ext uri="{FF2B5EF4-FFF2-40B4-BE49-F238E27FC236}">
                <a16:creationId xmlns:a16="http://schemas.microsoft.com/office/drawing/2014/main" id="{428DD544-D50D-48E7-90EF-1475FC0BD7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F08FDD-E0A9-48D4-AE1D-7CED8DA841D3}"/>
              </a:ext>
            </a:extLst>
          </p:cNvPr>
          <p:cNvSpPr>
            <a:spLocks noGrp="1"/>
          </p:cNvSpPr>
          <p:nvPr>
            <p:ph type="sldNum" sz="quarter" idx="12"/>
          </p:nvPr>
        </p:nvSpPr>
        <p:spPr/>
        <p:txBody>
          <a:bodyPr/>
          <a:lstStyle/>
          <a:p>
            <a:fld id="{F91DDAAD-A098-4646-B9B8-E09BE1A10F86}" type="slidenum">
              <a:rPr lang="en-IN" smtClean="0"/>
              <a:t>‹#›</a:t>
            </a:fld>
            <a:endParaRPr lang="en-IN"/>
          </a:p>
        </p:txBody>
      </p:sp>
    </p:spTree>
    <p:extLst>
      <p:ext uri="{BB962C8B-B14F-4D97-AF65-F5344CB8AC3E}">
        <p14:creationId xmlns:p14="http://schemas.microsoft.com/office/powerpoint/2010/main" val="4077621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4F4C-7E72-43D1-B523-048E73973B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A68C3B-3278-44B6-A677-9BBAF4F2DCB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B21EAE9-37D2-466D-841E-11F92FDCBC6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B566709-B455-4025-8F78-4EE433AE1E6F}"/>
              </a:ext>
            </a:extLst>
          </p:cNvPr>
          <p:cNvSpPr>
            <a:spLocks noGrp="1"/>
          </p:cNvSpPr>
          <p:nvPr>
            <p:ph type="dt" sz="half" idx="10"/>
          </p:nvPr>
        </p:nvSpPr>
        <p:spPr/>
        <p:txBody>
          <a:bodyPr/>
          <a:lstStyle/>
          <a:p>
            <a:fld id="{6C9F76FD-688F-4D26-AFAC-A3FB9E364DD7}" type="datetimeFigureOut">
              <a:rPr lang="en-IN" smtClean="0"/>
              <a:t>11-04-2018</a:t>
            </a:fld>
            <a:endParaRPr lang="en-IN"/>
          </a:p>
        </p:txBody>
      </p:sp>
      <p:sp>
        <p:nvSpPr>
          <p:cNvPr id="6" name="Footer Placeholder 5">
            <a:extLst>
              <a:ext uri="{FF2B5EF4-FFF2-40B4-BE49-F238E27FC236}">
                <a16:creationId xmlns:a16="http://schemas.microsoft.com/office/drawing/2014/main" id="{49E27ED0-90C1-4EEB-B7EC-2CE2595E40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33E978E-387F-4E05-9AA2-7B58E192F0CD}"/>
              </a:ext>
            </a:extLst>
          </p:cNvPr>
          <p:cNvSpPr>
            <a:spLocks noGrp="1"/>
          </p:cNvSpPr>
          <p:nvPr>
            <p:ph type="sldNum" sz="quarter" idx="12"/>
          </p:nvPr>
        </p:nvSpPr>
        <p:spPr/>
        <p:txBody>
          <a:bodyPr/>
          <a:lstStyle/>
          <a:p>
            <a:fld id="{F91DDAAD-A098-4646-B9B8-E09BE1A10F86}" type="slidenum">
              <a:rPr lang="en-IN" smtClean="0"/>
              <a:t>‹#›</a:t>
            </a:fld>
            <a:endParaRPr lang="en-IN"/>
          </a:p>
        </p:txBody>
      </p:sp>
    </p:spTree>
    <p:extLst>
      <p:ext uri="{BB962C8B-B14F-4D97-AF65-F5344CB8AC3E}">
        <p14:creationId xmlns:p14="http://schemas.microsoft.com/office/powerpoint/2010/main" val="2863368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12F6C-A7BB-40F0-AB35-729625A5A72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41B5A80-0415-4F4C-99C5-1A13D4A8DA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460CCA0-5A6D-491E-AA14-543A0417D44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7901D42-7B61-4529-B2E8-FB2E7094C8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31113D3-EE0B-4AE3-803C-FF7F4AF662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FB345AA-6C9F-4E12-B246-0DC79E741323}"/>
              </a:ext>
            </a:extLst>
          </p:cNvPr>
          <p:cNvSpPr>
            <a:spLocks noGrp="1"/>
          </p:cNvSpPr>
          <p:nvPr>
            <p:ph type="dt" sz="half" idx="10"/>
          </p:nvPr>
        </p:nvSpPr>
        <p:spPr/>
        <p:txBody>
          <a:bodyPr/>
          <a:lstStyle/>
          <a:p>
            <a:fld id="{6C9F76FD-688F-4D26-AFAC-A3FB9E364DD7}" type="datetimeFigureOut">
              <a:rPr lang="en-IN" smtClean="0"/>
              <a:t>11-04-2018</a:t>
            </a:fld>
            <a:endParaRPr lang="en-IN"/>
          </a:p>
        </p:txBody>
      </p:sp>
      <p:sp>
        <p:nvSpPr>
          <p:cNvPr id="8" name="Footer Placeholder 7">
            <a:extLst>
              <a:ext uri="{FF2B5EF4-FFF2-40B4-BE49-F238E27FC236}">
                <a16:creationId xmlns:a16="http://schemas.microsoft.com/office/drawing/2014/main" id="{BCC85A3C-22DB-4200-A457-804A277CEE9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ABC095A-5B1B-4ED3-9C59-5E2A5FA2BBF9}"/>
              </a:ext>
            </a:extLst>
          </p:cNvPr>
          <p:cNvSpPr>
            <a:spLocks noGrp="1"/>
          </p:cNvSpPr>
          <p:nvPr>
            <p:ph type="sldNum" sz="quarter" idx="12"/>
          </p:nvPr>
        </p:nvSpPr>
        <p:spPr/>
        <p:txBody>
          <a:bodyPr/>
          <a:lstStyle/>
          <a:p>
            <a:fld id="{F91DDAAD-A098-4646-B9B8-E09BE1A10F86}" type="slidenum">
              <a:rPr lang="en-IN" smtClean="0"/>
              <a:t>‹#›</a:t>
            </a:fld>
            <a:endParaRPr lang="en-IN"/>
          </a:p>
        </p:txBody>
      </p:sp>
    </p:spTree>
    <p:extLst>
      <p:ext uri="{BB962C8B-B14F-4D97-AF65-F5344CB8AC3E}">
        <p14:creationId xmlns:p14="http://schemas.microsoft.com/office/powerpoint/2010/main" val="653714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73DF-7441-45C1-97FA-2AA66F8B8DA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EFFC28F-BF1C-492D-8C7B-24D5411F71E6}"/>
              </a:ext>
            </a:extLst>
          </p:cNvPr>
          <p:cNvSpPr>
            <a:spLocks noGrp="1"/>
          </p:cNvSpPr>
          <p:nvPr>
            <p:ph type="dt" sz="half" idx="10"/>
          </p:nvPr>
        </p:nvSpPr>
        <p:spPr/>
        <p:txBody>
          <a:bodyPr/>
          <a:lstStyle/>
          <a:p>
            <a:fld id="{6C9F76FD-688F-4D26-AFAC-A3FB9E364DD7}" type="datetimeFigureOut">
              <a:rPr lang="en-IN" smtClean="0"/>
              <a:t>11-04-2018</a:t>
            </a:fld>
            <a:endParaRPr lang="en-IN"/>
          </a:p>
        </p:txBody>
      </p:sp>
      <p:sp>
        <p:nvSpPr>
          <p:cNvPr id="4" name="Footer Placeholder 3">
            <a:extLst>
              <a:ext uri="{FF2B5EF4-FFF2-40B4-BE49-F238E27FC236}">
                <a16:creationId xmlns:a16="http://schemas.microsoft.com/office/drawing/2014/main" id="{A106E18F-706E-4892-8246-A24D2D6B21D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2CA984B-45FF-47B7-8503-57D378BDF094}"/>
              </a:ext>
            </a:extLst>
          </p:cNvPr>
          <p:cNvSpPr>
            <a:spLocks noGrp="1"/>
          </p:cNvSpPr>
          <p:nvPr>
            <p:ph type="sldNum" sz="quarter" idx="12"/>
          </p:nvPr>
        </p:nvSpPr>
        <p:spPr/>
        <p:txBody>
          <a:bodyPr/>
          <a:lstStyle/>
          <a:p>
            <a:fld id="{F91DDAAD-A098-4646-B9B8-E09BE1A10F86}" type="slidenum">
              <a:rPr lang="en-IN" smtClean="0"/>
              <a:t>‹#›</a:t>
            </a:fld>
            <a:endParaRPr lang="en-IN"/>
          </a:p>
        </p:txBody>
      </p:sp>
    </p:spTree>
    <p:extLst>
      <p:ext uri="{BB962C8B-B14F-4D97-AF65-F5344CB8AC3E}">
        <p14:creationId xmlns:p14="http://schemas.microsoft.com/office/powerpoint/2010/main" val="1519486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1E8FAB-D2DA-4C59-824D-CFE9FA604056}"/>
              </a:ext>
            </a:extLst>
          </p:cNvPr>
          <p:cNvSpPr>
            <a:spLocks noGrp="1"/>
          </p:cNvSpPr>
          <p:nvPr>
            <p:ph type="dt" sz="half" idx="10"/>
          </p:nvPr>
        </p:nvSpPr>
        <p:spPr/>
        <p:txBody>
          <a:bodyPr/>
          <a:lstStyle/>
          <a:p>
            <a:fld id="{6C9F76FD-688F-4D26-AFAC-A3FB9E364DD7}" type="datetimeFigureOut">
              <a:rPr lang="en-IN" smtClean="0"/>
              <a:t>11-04-2018</a:t>
            </a:fld>
            <a:endParaRPr lang="en-IN"/>
          </a:p>
        </p:txBody>
      </p:sp>
      <p:sp>
        <p:nvSpPr>
          <p:cNvPr id="3" name="Footer Placeholder 2">
            <a:extLst>
              <a:ext uri="{FF2B5EF4-FFF2-40B4-BE49-F238E27FC236}">
                <a16:creationId xmlns:a16="http://schemas.microsoft.com/office/drawing/2014/main" id="{65D89095-9F53-4220-A1FD-4C520ABA137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608FD1D-4CF4-4653-86CB-2A51BE1EA009}"/>
              </a:ext>
            </a:extLst>
          </p:cNvPr>
          <p:cNvSpPr>
            <a:spLocks noGrp="1"/>
          </p:cNvSpPr>
          <p:nvPr>
            <p:ph type="sldNum" sz="quarter" idx="12"/>
          </p:nvPr>
        </p:nvSpPr>
        <p:spPr/>
        <p:txBody>
          <a:bodyPr/>
          <a:lstStyle/>
          <a:p>
            <a:fld id="{F91DDAAD-A098-4646-B9B8-E09BE1A10F86}" type="slidenum">
              <a:rPr lang="en-IN" smtClean="0"/>
              <a:t>‹#›</a:t>
            </a:fld>
            <a:endParaRPr lang="en-IN"/>
          </a:p>
        </p:txBody>
      </p:sp>
    </p:spTree>
    <p:extLst>
      <p:ext uri="{BB962C8B-B14F-4D97-AF65-F5344CB8AC3E}">
        <p14:creationId xmlns:p14="http://schemas.microsoft.com/office/powerpoint/2010/main" val="3857718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D873-C3AC-4DDA-8591-09EE26FA6B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59944B1-D886-4CA9-9C60-C0044A0A87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7A0F59C-5CD1-4321-B394-E101419C7C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8BA9B38-8EB7-496A-B7D9-C0B8012AFEDB}"/>
              </a:ext>
            </a:extLst>
          </p:cNvPr>
          <p:cNvSpPr>
            <a:spLocks noGrp="1"/>
          </p:cNvSpPr>
          <p:nvPr>
            <p:ph type="dt" sz="half" idx="10"/>
          </p:nvPr>
        </p:nvSpPr>
        <p:spPr/>
        <p:txBody>
          <a:bodyPr/>
          <a:lstStyle/>
          <a:p>
            <a:fld id="{6C9F76FD-688F-4D26-AFAC-A3FB9E364DD7}" type="datetimeFigureOut">
              <a:rPr lang="en-IN" smtClean="0"/>
              <a:t>11-04-2018</a:t>
            </a:fld>
            <a:endParaRPr lang="en-IN"/>
          </a:p>
        </p:txBody>
      </p:sp>
      <p:sp>
        <p:nvSpPr>
          <p:cNvPr id="6" name="Footer Placeholder 5">
            <a:extLst>
              <a:ext uri="{FF2B5EF4-FFF2-40B4-BE49-F238E27FC236}">
                <a16:creationId xmlns:a16="http://schemas.microsoft.com/office/drawing/2014/main" id="{BD3C26FD-FB52-42F1-A1AC-C157EE08B9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650364-524A-461A-8376-FCD8909DAE40}"/>
              </a:ext>
            </a:extLst>
          </p:cNvPr>
          <p:cNvSpPr>
            <a:spLocks noGrp="1"/>
          </p:cNvSpPr>
          <p:nvPr>
            <p:ph type="sldNum" sz="quarter" idx="12"/>
          </p:nvPr>
        </p:nvSpPr>
        <p:spPr/>
        <p:txBody>
          <a:bodyPr/>
          <a:lstStyle/>
          <a:p>
            <a:fld id="{F91DDAAD-A098-4646-B9B8-E09BE1A10F86}" type="slidenum">
              <a:rPr lang="en-IN" smtClean="0"/>
              <a:t>‹#›</a:t>
            </a:fld>
            <a:endParaRPr lang="en-IN"/>
          </a:p>
        </p:txBody>
      </p:sp>
    </p:spTree>
    <p:extLst>
      <p:ext uri="{BB962C8B-B14F-4D97-AF65-F5344CB8AC3E}">
        <p14:creationId xmlns:p14="http://schemas.microsoft.com/office/powerpoint/2010/main" val="1985940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362B4-1ADE-422C-A111-CDC2A6CE38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975D371-81D7-40E3-8F26-3F2C067073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9161F8D-75AF-463F-8BAB-0AF4660A48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FD9A871-D07D-4082-9844-550D60806F2C}"/>
              </a:ext>
            </a:extLst>
          </p:cNvPr>
          <p:cNvSpPr>
            <a:spLocks noGrp="1"/>
          </p:cNvSpPr>
          <p:nvPr>
            <p:ph type="dt" sz="half" idx="10"/>
          </p:nvPr>
        </p:nvSpPr>
        <p:spPr/>
        <p:txBody>
          <a:bodyPr/>
          <a:lstStyle/>
          <a:p>
            <a:fld id="{6C9F76FD-688F-4D26-AFAC-A3FB9E364DD7}" type="datetimeFigureOut">
              <a:rPr lang="en-IN" smtClean="0"/>
              <a:t>11-04-2018</a:t>
            </a:fld>
            <a:endParaRPr lang="en-IN"/>
          </a:p>
        </p:txBody>
      </p:sp>
      <p:sp>
        <p:nvSpPr>
          <p:cNvPr id="6" name="Footer Placeholder 5">
            <a:extLst>
              <a:ext uri="{FF2B5EF4-FFF2-40B4-BE49-F238E27FC236}">
                <a16:creationId xmlns:a16="http://schemas.microsoft.com/office/drawing/2014/main" id="{1C102C87-E405-4DAA-8FE1-0D00D5C753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A99987-7D22-41D4-A04E-6193B3A7BD53}"/>
              </a:ext>
            </a:extLst>
          </p:cNvPr>
          <p:cNvSpPr>
            <a:spLocks noGrp="1"/>
          </p:cNvSpPr>
          <p:nvPr>
            <p:ph type="sldNum" sz="quarter" idx="12"/>
          </p:nvPr>
        </p:nvSpPr>
        <p:spPr/>
        <p:txBody>
          <a:bodyPr/>
          <a:lstStyle/>
          <a:p>
            <a:fld id="{F91DDAAD-A098-4646-B9B8-E09BE1A10F86}" type="slidenum">
              <a:rPr lang="en-IN" smtClean="0"/>
              <a:t>‹#›</a:t>
            </a:fld>
            <a:endParaRPr lang="en-IN"/>
          </a:p>
        </p:txBody>
      </p:sp>
    </p:spTree>
    <p:extLst>
      <p:ext uri="{BB962C8B-B14F-4D97-AF65-F5344CB8AC3E}">
        <p14:creationId xmlns:p14="http://schemas.microsoft.com/office/powerpoint/2010/main" val="3397754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82D0B7-B162-4500-A4A4-CC5A783A05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8B5DF3-61F7-4430-BBED-A9371DFF8A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6D15FC-A4F3-4CF9-9FDA-C5CD7945F0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9F76FD-688F-4D26-AFAC-A3FB9E364DD7}" type="datetimeFigureOut">
              <a:rPr lang="en-IN" smtClean="0"/>
              <a:t>11-04-2018</a:t>
            </a:fld>
            <a:endParaRPr lang="en-IN"/>
          </a:p>
        </p:txBody>
      </p:sp>
      <p:sp>
        <p:nvSpPr>
          <p:cNvPr id="5" name="Footer Placeholder 4">
            <a:extLst>
              <a:ext uri="{FF2B5EF4-FFF2-40B4-BE49-F238E27FC236}">
                <a16:creationId xmlns:a16="http://schemas.microsoft.com/office/drawing/2014/main" id="{DC0E5655-1CA1-4C82-AC33-2B1D2F3131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1E348AD-E066-4FF6-A1BB-B50F12BAD6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1DDAAD-A098-4646-B9B8-E09BE1A10F86}" type="slidenum">
              <a:rPr lang="en-IN" smtClean="0"/>
              <a:t>‹#›</a:t>
            </a:fld>
            <a:endParaRPr lang="en-IN"/>
          </a:p>
        </p:txBody>
      </p:sp>
    </p:spTree>
    <p:extLst>
      <p:ext uri="{BB962C8B-B14F-4D97-AF65-F5344CB8AC3E}">
        <p14:creationId xmlns:p14="http://schemas.microsoft.com/office/powerpoint/2010/main" val="752610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DEF99-0AF5-4A53-89EF-676DF9047EAF}"/>
              </a:ext>
            </a:extLst>
          </p:cNvPr>
          <p:cNvSpPr>
            <a:spLocks noGrp="1"/>
          </p:cNvSpPr>
          <p:nvPr>
            <p:ph type="ctrTitle"/>
          </p:nvPr>
        </p:nvSpPr>
        <p:spPr/>
        <p:txBody>
          <a:bodyPr>
            <a:normAutofit/>
          </a:bodyPr>
          <a:lstStyle/>
          <a:p>
            <a:r>
              <a:rPr lang="en-IN" dirty="0"/>
              <a:t>Features of Information Retrieval Systems </a:t>
            </a:r>
          </a:p>
        </p:txBody>
      </p:sp>
      <p:sp>
        <p:nvSpPr>
          <p:cNvPr id="3" name="Subtitle 2">
            <a:extLst>
              <a:ext uri="{FF2B5EF4-FFF2-40B4-BE49-F238E27FC236}">
                <a16:creationId xmlns:a16="http://schemas.microsoft.com/office/drawing/2014/main" id="{4255B698-2470-4D6E-8BFD-B0E2E6206B44}"/>
              </a:ext>
            </a:extLst>
          </p:cNvPr>
          <p:cNvSpPr>
            <a:spLocks noGrp="1"/>
          </p:cNvSpPr>
          <p:nvPr>
            <p:ph type="subTitle" idx="1"/>
          </p:nvPr>
        </p:nvSpPr>
        <p:spPr/>
        <p:txBody>
          <a:bodyPr/>
          <a:lstStyle/>
          <a:p>
            <a:r>
              <a:rPr lang="en-IN" dirty="0" err="1"/>
              <a:t>Dr.</a:t>
            </a:r>
            <a:r>
              <a:rPr lang="en-IN" dirty="0"/>
              <a:t> Vinit Kumar</a:t>
            </a:r>
          </a:p>
        </p:txBody>
      </p:sp>
    </p:spTree>
    <p:extLst>
      <p:ext uri="{BB962C8B-B14F-4D97-AF65-F5344CB8AC3E}">
        <p14:creationId xmlns:p14="http://schemas.microsoft.com/office/powerpoint/2010/main" val="3837655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2231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1524000" y="0"/>
            <a:ext cx="9144000" cy="6858000"/>
          </a:xfrm>
          <a:prstGeom prst="rect">
            <a:avLst/>
          </a:prstGeom>
        </p:spPr>
      </p:pic>
    </p:spTree>
    <p:extLst>
      <p:ext uri="{BB962C8B-B14F-4D97-AF65-F5344CB8AC3E}">
        <p14:creationId xmlns:p14="http://schemas.microsoft.com/office/powerpoint/2010/main" val="793470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1524000" y="0"/>
            <a:ext cx="9144000" cy="6858000"/>
          </a:xfrm>
          <a:prstGeom prst="rect">
            <a:avLst/>
          </a:prstGeom>
        </p:spPr>
      </p:pic>
      <p:sp>
        <p:nvSpPr>
          <p:cNvPr id="18" name="TextBox 2"/>
          <p:cNvSpPr txBox="1"/>
          <p:nvPr/>
        </p:nvSpPr>
        <p:spPr>
          <a:xfrm>
            <a:off x="3860800" y="444500"/>
            <a:ext cx="4502836" cy="974626"/>
          </a:xfrm>
          <a:prstGeom prst="rect">
            <a:avLst/>
          </a:prstGeom>
          <a:noFill/>
        </p:spPr>
        <p:txBody>
          <a:bodyPr vert="horz" wrap="none" lIns="0" tIns="0" rIns="0" bIns="0" rtlCol="0">
            <a:spAutoFit/>
          </a:bodyPr>
          <a:lstStyle/>
          <a:p>
            <a:pPr>
              <a:lnSpc>
                <a:spcPts val="3795"/>
              </a:lnSpc>
            </a:pPr>
            <a:r>
              <a:rPr lang="en-CA" sz="3302">
                <a:solidFill>
                  <a:srgbClr val="7A9799"/>
                </a:solidFill>
                <a:latin typeface="Georgia"/>
                <a:cs typeface="Georgia"/>
              </a:rPr>
              <a:t>Traditional (Web)OPAC</a:t>
            </a:r>
          </a:p>
          <a:p>
            <a:pPr>
              <a:lnSpc>
                <a:spcPts val="3795"/>
              </a:lnSpc>
            </a:pPr>
            <a:endParaRPr lang="en-CA" sz="3302">
              <a:solidFill>
                <a:srgbClr val="000000"/>
              </a:solidFill>
            </a:endParaRPr>
          </a:p>
        </p:txBody>
      </p:sp>
      <p:sp>
        <p:nvSpPr>
          <p:cNvPr id="4" name="TextBox 4"/>
          <p:cNvSpPr txBox="1"/>
          <p:nvPr/>
        </p:nvSpPr>
        <p:spPr>
          <a:xfrm>
            <a:off x="1905000" y="2070101"/>
            <a:ext cx="2710678" cy="743793"/>
          </a:xfrm>
          <a:prstGeom prst="rect">
            <a:avLst/>
          </a:prstGeom>
          <a:noFill/>
        </p:spPr>
        <p:txBody>
          <a:bodyPr vert="horz" wrap="none" lIns="0" tIns="0" rIns="0" bIns="0" rtlCol="0">
            <a:spAutoFit/>
          </a:bodyPr>
          <a:lstStyle/>
          <a:p>
            <a:pPr>
              <a:lnSpc>
                <a:spcPts val="2900"/>
              </a:lnSpc>
            </a:pPr>
            <a:r>
              <a:rPr lang="en-CA" sz="2123">
                <a:solidFill>
                  <a:srgbClr val="D16248"/>
                </a:solidFill>
                <a:latin typeface="Wingdings"/>
                <a:cs typeface="Wingdings"/>
              </a:rPr>
              <a:t></a:t>
            </a:r>
            <a:r>
              <a:rPr lang="en-CA" sz="2496">
                <a:solidFill>
                  <a:srgbClr val="000000"/>
                </a:solidFill>
                <a:latin typeface="Georgia"/>
                <a:cs typeface="Georgia"/>
              </a:rPr>
              <a:t> Keyword search!</a:t>
            </a:r>
          </a:p>
          <a:p>
            <a:pPr>
              <a:lnSpc>
                <a:spcPts val="2875"/>
              </a:lnSpc>
            </a:pPr>
            <a:endParaRPr lang="en-CA" sz="2474">
              <a:solidFill>
                <a:srgbClr val="000000"/>
              </a:solidFill>
            </a:endParaRPr>
          </a:p>
        </p:txBody>
      </p:sp>
      <p:sp>
        <p:nvSpPr>
          <p:cNvPr id="5" name="TextBox 5"/>
          <p:cNvSpPr txBox="1"/>
          <p:nvPr/>
        </p:nvSpPr>
        <p:spPr>
          <a:xfrm>
            <a:off x="2184401" y="2438400"/>
            <a:ext cx="2542363" cy="1333698"/>
          </a:xfrm>
          <a:prstGeom prst="rect">
            <a:avLst/>
          </a:prstGeom>
          <a:noFill/>
        </p:spPr>
        <p:txBody>
          <a:bodyPr vert="horz" wrap="none" lIns="0" tIns="0" rIns="0" bIns="0" rtlCol="0">
            <a:spAutoFit/>
          </a:bodyPr>
          <a:lstStyle/>
          <a:p>
            <a:pPr>
              <a:lnSpc>
                <a:spcPts val="2600"/>
              </a:lnSpc>
            </a:pPr>
            <a:r>
              <a:rPr lang="en-CA" sz="1403">
                <a:solidFill>
                  <a:srgbClr val="CCB400"/>
                </a:solidFill>
                <a:latin typeface="Wingdings"/>
                <a:cs typeface="Wingdings"/>
              </a:rPr>
              <a:t></a:t>
            </a:r>
            <a:r>
              <a:rPr lang="en-CA" sz="2004">
                <a:solidFill>
                  <a:srgbClr val="636B85"/>
                </a:solidFill>
                <a:latin typeface="Georgia"/>
                <a:cs typeface="Georgia"/>
              </a:rPr>
              <a:t> Author, title, subject</a:t>
            </a:r>
            <a:br>
              <a:rPr lang="en-CA" sz="1970">
                <a:solidFill>
                  <a:srgbClr val="000000"/>
                </a:solidFill>
                <a:latin typeface="Times New Roman"/>
              </a:rPr>
            </a:br>
            <a:r>
              <a:rPr lang="en-CA" sz="1403">
                <a:solidFill>
                  <a:srgbClr val="CCB400"/>
                </a:solidFill>
                <a:latin typeface="Wingdings"/>
                <a:cs typeface="Wingdings"/>
              </a:rPr>
              <a:t></a:t>
            </a:r>
            <a:r>
              <a:rPr lang="en-CA" sz="2004">
                <a:solidFill>
                  <a:srgbClr val="636B85"/>
                </a:solidFill>
                <a:latin typeface="Georgia"/>
                <a:cs typeface="Georgia"/>
              </a:rPr>
              <a:t> ISBN/LCCN search</a:t>
            </a:r>
            <a:br>
              <a:rPr lang="en-CA" sz="1970">
                <a:solidFill>
                  <a:srgbClr val="000000"/>
                </a:solidFill>
                <a:latin typeface="Times New Roman"/>
              </a:rPr>
            </a:br>
            <a:r>
              <a:rPr lang="en-CA" sz="1403">
                <a:solidFill>
                  <a:srgbClr val="CCB400"/>
                </a:solidFill>
                <a:latin typeface="Wingdings"/>
                <a:cs typeface="Wingdings"/>
              </a:rPr>
              <a:t></a:t>
            </a:r>
            <a:r>
              <a:rPr lang="en-CA" sz="2006">
                <a:solidFill>
                  <a:srgbClr val="636B85"/>
                </a:solidFill>
                <a:latin typeface="Georgia"/>
                <a:cs typeface="Georgia"/>
              </a:rPr>
              <a:t> Boolean queries</a:t>
            </a:r>
          </a:p>
          <a:p>
            <a:pPr>
              <a:lnSpc>
                <a:spcPts val="2640"/>
              </a:lnSpc>
            </a:pPr>
            <a:endParaRPr lang="en-CA" sz="1970">
              <a:solidFill>
                <a:srgbClr val="000000"/>
              </a:solidFill>
            </a:endParaRPr>
          </a:p>
        </p:txBody>
      </p:sp>
      <p:sp>
        <p:nvSpPr>
          <p:cNvPr id="6" name="TextBox 6"/>
          <p:cNvSpPr txBox="1"/>
          <p:nvPr/>
        </p:nvSpPr>
        <p:spPr>
          <a:xfrm>
            <a:off x="2184401" y="3479801"/>
            <a:ext cx="2143215" cy="589905"/>
          </a:xfrm>
          <a:prstGeom prst="rect">
            <a:avLst/>
          </a:prstGeom>
          <a:noFill/>
        </p:spPr>
        <p:txBody>
          <a:bodyPr vert="horz" wrap="none" lIns="0" tIns="0" rIns="0" bIns="0" rtlCol="0">
            <a:spAutoFit/>
          </a:bodyPr>
          <a:lstStyle/>
          <a:p>
            <a:pPr>
              <a:lnSpc>
                <a:spcPts val="2300"/>
              </a:lnSpc>
            </a:pPr>
            <a:r>
              <a:rPr lang="en-CA" sz="1403">
                <a:solidFill>
                  <a:srgbClr val="CCB400"/>
                </a:solidFill>
                <a:latin typeface="Wingdings"/>
                <a:cs typeface="Wingdings"/>
              </a:rPr>
              <a:t></a:t>
            </a:r>
            <a:r>
              <a:rPr lang="en-CA" sz="2004">
                <a:solidFill>
                  <a:srgbClr val="636B85"/>
                </a:solidFill>
                <a:latin typeface="Georgia"/>
                <a:cs typeface="Georgia"/>
              </a:rPr>
              <a:t> Proximity search</a:t>
            </a:r>
          </a:p>
          <a:p>
            <a:pPr>
              <a:lnSpc>
                <a:spcPts val="2300"/>
              </a:lnSpc>
            </a:pPr>
            <a:endParaRPr lang="en-CA" sz="1970">
              <a:solidFill>
                <a:srgbClr val="000000"/>
              </a:solidFill>
            </a:endParaRPr>
          </a:p>
        </p:txBody>
      </p:sp>
      <p:sp>
        <p:nvSpPr>
          <p:cNvPr id="7" name="TextBox 7"/>
          <p:cNvSpPr txBox="1"/>
          <p:nvPr/>
        </p:nvSpPr>
        <p:spPr>
          <a:xfrm>
            <a:off x="1905000" y="3822701"/>
            <a:ext cx="2255426" cy="743793"/>
          </a:xfrm>
          <a:prstGeom prst="rect">
            <a:avLst/>
          </a:prstGeom>
          <a:noFill/>
        </p:spPr>
        <p:txBody>
          <a:bodyPr vert="horz" wrap="none" lIns="0" tIns="0" rIns="0" bIns="0" rtlCol="0">
            <a:spAutoFit/>
          </a:bodyPr>
          <a:lstStyle/>
          <a:p>
            <a:pPr>
              <a:lnSpc>
                <a:spcPts val="2900"/>
              </a:lnSpc>
            </a:pPr>
            <a:r>
              <a:rPr lang="en-CA" sz="2123">
                <a:solidFill>
                  <a:srgbClr val="D16248"/>
                </a:solidFill>
                <a:latin typeface="Wingdings"/>
                <a:cs typeface="Wingdings"/>
              </a:rPr>
              <a:t></a:t>
            </a:r>
            <a:r>
              <a:rPr lang="en-CA" sz="2496">
                <a:solidFill>
                  <a:srgbClr val="000000"/>
                </a:solidFill>
                <a:latin typeface="Georgia"/>
                <a:cs typeface="Georgia"/>
              </a:rPr>
              <a:t> Browse index</a:t>
            </a:r>
          </a:p>
          <a:p>
            <a:pPr>
              <a:lnSpc>
                <a:spcPts val="2875"/>
              </a:lnSpc>
            </a:pPr>
            <a:endParaRPr lang="en-CA" sz="2469">
              <a:solidFill>
                <a:srgbClr val="000000"/>
              </a:solidFill>
            </a:endParaRPr>
          </a:p>
        </p:txBody>
      </p:sp>
      <p:sp>
        <p:nvSpPr>
          <p:cNvPr id="8" name="TextBox 8"/>
          <p:cNvSpPr txBox="1"/>
          <p:nvPr/>
        </p:nvSpPr>
        <p:spPr>
          <a:xfrm>
            <a:off x="2184400" y="4203700"/>
            <a:ext cx="2396490" cy="1000274"/>
          </a:xfrm>
          <a:prstGeom prst="rect">
            <a:avLst/>
          </a:prstGeom>
          <a:noFill/>
        </p:spPr>
        <p:txBody>
          <a:bodyPr vert="horz" wrap="none" lIns="0" tIns="0" rIns="0" bIns="0" rtlCol="0">
            <a:spAutoFit/>
          </a:bodyPr>
          <a:lstStyle/>
          <a:p>
            <a:pPr>
              <a:lnSpc>
                <a:spcPts val="2600"/>
              </a:lnSpc>
            </a:pPr>
            <a:r>
              <a:rPr lang="en-CA" sz="1403">
                <a:solidFill>
                  <a:srgbClr val="CCB400"/>
                </a:solidFill>
                <a:latin typeface="Wingdings"/>
                <a:cs typeface="Wingdings"/>
              </a:rPr>
              <a:t></a:t>
            </a:r>
            <a:r>
              <a:rPr lang="en-CA" sz="2004">
                <a:solidFill>
                  <a:srgbClr val="636B85"/>
                </a:solidFill>
                <a:latin typeface="Georgia"/>
                <a:cs typeface="Georgia"/>
              </a:rPr>
              <a:t> Authority headings</a:t>
            </a:r>
            <a:br>
              <a:rPr lang="en-CA" sz="1976">
                <a:solidFill>
                  <a:srgbClr val="000000"/>
                </a:solidFill>
                <a:latin typeface="Times New Roman"/>
              </a:rPr>
            </a:br>
            <a:r>
              <a:rPr lang="en-CA" sz="1406">
                <a:solidFill>
                  <a:srgbClr val="CCB400"/>
                </a:solidFill>
                <a:latin typeface="Wingdings"/>
                <a:cs typeface="Wingdings"/>
              </a:rPr>
              <a:t></a:t>
            </a:r>
            <a:r>
              <a:rPr lang="en-CA" sz="2006">
                <a:solidFill>
                  <a:srgbClr val="636B85"/>
                </a:solidFill>
                <a:latin typeface="Georgia"/>
                <a:cs typeface="Georgia"/>
              </a:rPr>
              <a:t> Title, Call Number</a:t>
            </a:r>
          </a:p>
          <a:p>
            <a:pPr>
              <a:lnSpc>
                <a:spcPts val="2640"/>
              </a:lnSpc>
            </a:pPr>
            <a:endParaRPr lang="en-CA" sz="1976">
              <a:solidFill>
                <a:srgbClr val="000000"/>
              </a:solidFill>
            </a:endParaRPr>
          </a:p>
        </p:txBody>
      </p:sp>
      <p:sp>
        <p:nvSpPr>
          <p:cNvPr id="9" name="TextBox 9"/>
          <p:cNvSpPr txBox="1"/>
          <p:nvPr/>
        </p:nvSpPr>
        <p:spPr>
          <a:xfrm>
            <a:off x="1905000" y="4914901"/>
            <a:ext cx="3491340" cy="743793"/>
          </a:xfrm>
          <a:prstGeom prst="rect">
            <a:avLst/>
          </a:prstGeom>
          <a:noFill/>
        </p:spPr>
        <p:txBody>
          <a:bodyPr vert="horz" wrap="none" lIns="0" tIns="0" rIns="0" bIns="0" rtlCol="0">
            <a:spAutoFit/>
          </a:bodyPr>
          <a:lstStyle/>
          <a:p>
            <a:pPr>
              <a:lnSpc>
                <a:spcPts val="2900"/>
              </a:lnSpc>
            </a:pPr>
            <a:r>
              <a:rPr lang="en-CA" sz="2123" dirty="0">
                <a:solidFill>
                  <a:srgbClr val="D16248"/>
                </a:solidFill>
                <a:latin typeface="Wingdings"/>
                <a:cs typeface="Wingdings"/>
              </a:rPr>
              <a:t></a:t>
            </a:r>
            <a:r>
              <a:rPr lang="en-CA" sz="2496" dirty="0">
                <a:solidFill>
                  <a:srgbClr val="000000"/>
                </a:solidFill>
                <a:latin typeface="Georgia"/>
                <a:cs typeface="Georgia"/>
              </a:rPr>
              <a:t> Real-time item status!</a:t>
            </a:r>
          </a:p>
          <a:p>
            <a:pPr>
              <a:lnSpc>
                <a:spcPts val="2875"/>
              </a:lnSpc>
            </a:pPr>
            <a:endParaRPr lang="en-CA" sz="2480" dirty="0">
              <a:solidFill>
                <a:srgbClr val="000000"/>
              </a:solidFill>
            </a:endParaRPr>
          </a:p>
        </p:txBody>
      </p:sp>
      <p:sp>
        <p:nvSpPr>
          <p:cNvPr id="10" name="TextBox 10"/>
          <p:cNvSpPr txBox="1"/>
          <p:nvPr/>
        </p:nvSpPr>
        <p:spPr>
          <a:xfrm>
            <a:off x="2184400" y="5321301"/>
            <a:ext cx="3052118" cy="589905"/>
          </a:xfrm>
          <a:prstGeom prst="rect">
            <a:avLst/>
          </a:prstGeom>
          <a:noFill/>
        </p:spPr>
        <p:txBody>
          <a:bodyPr vert="horz" wrap="none" lIns="0" tIns="0" rIns="0" bIns="0" rtlCol="0">
            <a:spAutoFit/>
          </a:bodyPr>
          <a:lstStyle/>
          <a:p>
            <a:pPr>
              <a:lnSpc>
                <a:spcPts val="2300"/>
              </a:lnSpc>
            </a:pPr>
            <a:r>
              <a:rPr lang="en-CA" sz="1403">
                <a:solidFill>
                  <a:srgbClr val="CCB400"/>
                </a:solidFill>
                <a:latin typeface="Wingdings"/>
                <a:cs typeface="Wingdings"/>
              </a:rPr>
              <a:t></a:t>
            </a:r>
            <a:r>
              <a:rPr lang="en-CA" sz="2004">
                <a:solidFill>
                  <a:srgbClr val="636B85"/>
                </a:solidFill>
                <a:latin typeface="Georgia"/>
                <a:cs typeface="Georgia"/>
              </a:rPr>
              <a:t> Copies &amp; availability info</a:t>
            </a:r>
          </a:p>
          <a:p>
            <a:pPr>
              <a:lnSpc>
                <a:spcPts val="2300"/>
              </a:lnSpc>
            </a:pPr>
            <a:endParaRPr lang="en-CA" sz="1982">
              <a:solidFill>
                <a:srgbClr val="000000"/>
              </a:solidFill>
            </a:endParaRPr>
          </a:p>
        </p:txBody>
      </p:sp>
      <p:sp>
        <p:nvSpPr>
          <p:cNvPr id="13" name="TextBox 13"/>
          <p:cNvSpPr txBox="1"/>
          <p:nvPr/>
        </p:nvSpPr>
        <p:spPr>
          <a:xfrm>
            <a:off x="6413500" y="2108201"/>
            <a:ext cx="3329438" cy="705321"/>
          </a:xfrm>
          <a:prstGeom prst="rect">
            <a:avLst/>
          </a:prstGeom>
          <a:noFill/>
        </p:spPr>
        <p:txBody>
          <a:bodyPr vert="horz" wrap="none" lIns="0" tIns="0" rIns="0" bIns="0" rtlCol="0">
            <a:spAutoFit/>
          </a:bodyPr>
          <a:lstStyle/>
          <a:p>
            <a:pPr>
              <a:lnSpc>
                <a:spcPts val="2700"/>
              </a:lnSpc>
            </a:pPr>
            <a:r>
              <a:rPr lang="en-CA" sz="2039">
                <a:solidFill>
                  <a:srgbClr val="D16248"/>
                </a:solidFill>
                <a:latin typeface="Wingdings"/>
                <a:cs typeface="Wingdings"/>
              </a:rPr>
              <a:t></a:t>
            </a:r>
            <a:r>
              <a:rPr lang="en-CA" sz="2400">
                <a:solidFill>
                  <a:srgbClr val="000000"/>
                </a:solidFill>
                <a:latin typeface="Georgia"/>
                <a:cs typeface="Georgia"/>
              </a:rPr>
              <a:t> Uses database queries</a:t>
            </a:r>
          </a:p>
          <a:p>
            <a:pPr>
              <a:lnSpc>
                <a:spcPts val="2760"/>
              </a:lnSpc>
            </a:pPr>
            <a:endParaRPr lang="en-CA" sz="2384">
              <a:solidFill>
                <a:srgbClr val="000000"/>
              </a:solidFill>
            </a:endParaRPr>
          </a:p>
        </p:txBody>
      </p:sp>
      <p:sp>
        <p:nvSpPr>
          <p:cNvPr id="14" name="TextBox 14"/>
          <p:cNvSpPr txBox="1"/>
          <p:nvPr/>
        </p:nvSpPr>
        <p:spPr>
          <a:xfrm>
            <a:off x="6680200" y="2463800"/>
            <a:ext cx="2375650" cy="1115690"/>
          </a:xfrm>
          <a:prstGeom prst="rect">
            <a:avLst/>
          </a:prstGeom>
          <a:noFill/>
        </p:spPr>
        <p:txBody>
          <a:bodyPr vert="horz" wrap="none" lIns="0" tIns="0" rIns="0" bIns="0" rtlCol="0">
            <a:spAutoFit/>
          </a:bodyPr>
          <a:lstStyle/>
          <a:p>
            <a:pPr>
              <a:lnSpc>
                <a:spcPts val="2900"/>
              </a:lnSpc>
            </a:pPr>
            <a:r>
              <a:rPr lang="en-CA" sz="1333">
                <a:solidFill>
                  <a:srgbClr val="CCB400"/>
                </a:solidFill>
                <a:latin typeface="Wingdings"/>
                <a:cs typeface="Wingdings"/>
              </a:rPr>
              <a:t></a:t>
            </a:r>
            <a:r>
              <a:rPr lang="en-CA" sz="1903">
                <a:solidFill>
                  <a:srgbClr val="636B85"/>
                </a:solidFill>
                <a:latin typeface="Georgia"/>
                <a:cs typeface="Georgia"/>
              </a:rPr>
              <a:t> „LIKE‟ statements</a:t>
            </a:r>
            <a:br>
              <a:rPr lang="en-CA" sz="1975">
                <a:solidFill>
                  <a:srgbClr val="000000"/>
                </a:solidFill>
                <a:latin typeface="Times New Roman"/>
              </a:rPr>
            </a:br>
            <a:r>
              <a:rPr lang="en-CA" sz="1333">
                <a:solidFill>
                  <a:srgbClr val="CCB400"/>
                </a:solidFill>
                <a:latin typeface="Wingdings"/>
                <a:cs typeface="Wingdings"/>
              </a:rPr>
              <a:t></a:t>
            </a:r>
            <a:r>
              <a:rPr lang="en-CA" sz="1903">
                <a:solidFill>
                  <a:srgbClr val="636B85"/>
                </a:solidFill>
                <a:latin typeface="Georgia"/>
                <a:cs typeface="Georgia"/>
              </a:rPr>
              <a:t> Exact/partial match</a:t>
            </a:r>
          </a:p>
          <a:p>
            <a:pPr>
              <a:lnSpc>
                <a:spcPts val="2880"/>
              </a:lnSpc>
            </a:pPr>
            <a:endParaRPr lang="en-CA" sz="1975">
              <a:solidFill>
                <a:srgbClr val="000000"/>
              </a:solidFill>
            </a:endParaRPr>
          </a:p>
        </p:txBody>
      </p:sp>
      <p:sp>
        <p:nvSpPr>
          <p:cNvPr id="15" name="TextBox 15"/>
          <p:cNvSpPr txBox="1"/>
          <p:nvPr/>
        </p:nvSpPr>
        <p:spPr>
          <a:xfrm>
            <a:off x="6680200" y="3263901"/>
            <a:ext cx="2518318" cy="589905"/>
          </a:xfrm>
          <a:prstGeom prst="rect">
            <a:avLst/>
          </a:prstGeom>
          <a:noFill/>
        </p:spPr>
        <p:txBody>
          <a:bodyPr vert="horz" wrap="none" lIns="0" tIns="0" rIns="0" bIns="0" rtlCol="0">
            <a:spAutoFit/>
          </a:bodyPr>
          <a:lstStyle/>
          <a:p>
            <a:pPr>
              <a:lnSpc>
                <a:spcPts val="2300"/>
              </a:lnSpc>
            </a:pPr>
            <a:r>
              <a:rPr lang="en-CA" sz="1336">
                <a:solidFill>
                  <a:srgbClr val="CCB400"/>
                </a:solidFill>
                <a:latin typeface="Wingdings"/>
                <a:cs typeface="Wingdings"/>
              </a:rPr>
              <a:t></a:t>
            </a:r>
            <a:r>
              <a:rPr lang="en-CA" sz="1906">
                <a:solidFill>
                  <a:srgbClr val="636B85"/>
                </a:solidFill>
                <a:latin typeface="Georgia"/>
                <a:cs typeface="Georgia"/>
              </a:rPr>
              <a:t> Limited use of search</a:t>
            </a:r>
          </a:p>
          <a:p>
            <a:pPr>
              <a:lnSpc>
                <a:spcPts val="2300"/>
              </a:lnSpc>
            </a:pPr>
            <a:endParaRPr lang="en-CA" sz="1980">
              <a:solidFill>
                <a:srgbClr val="000000"/>
              </a:solidFill>
            </a:endParaRPr>
          </a:p>
        </p:txBody>
      </p:sp>
      <p:sp>
        <p:nvSpPr>
          <p:cNvPr id="16" name="TextBox 16"/>
          <p:cNvSpPr txBox="1"/>
          <p:nvPr/>
        </p:nvSpPr>
        <p:spPr>
          <a:xfrm>
            <a:off x="6959600" y="3568701"/>
            <a:ext cx="1064394" cy="589905"/>
          </a:xfrm>
          <a:prstGeom prst="rect">
            <a:avLst/>
          </a:prstGeom>
          <a:noFill/>
        </p:spPr>
        <p:txBody>
          <a:bodyPr vert="horz" wrap="none" lIns="0" tIns="0" rIns="0" bIns="0" rtlCol="0">
            <a:spAutoFit/>
          </a:bodyPr>
          <a:lstStyle/>
          <a:p>
            <a:pPr>
              <a:lnSpc>
                <a:spcPts val="2300"/>
              </a:lnSpc>
            </a:pPr>
            <a:r>
              <a:rPr lang="en-CA" sz="1903">
                <a:solidFill>
                  <a:srgbClr val="636B85"/>
                </a:solidFill>
                <a:latin typeface="Georgia"/>
                <a:cs typeface="Georgia"/>
              </a:rPr>
              <a:t>algorithm</a:t>
            </a:r>
          </a:p>
          <a:p>
            <a:pPr>
              <a:lnSpc>
                <a:spcPts val="2300"/>
              </a:lnSpc>
            </a:pPr>
            <a:endParaRPr lang="en-CA" sz="2004">
              <a:solidFill>
                <a:srgbClr val="000000"/>
              </a:solidFill>
            </a:endParaRPr>
          </a:p>
        </p:txBody>
      </p:sp>
      <p:sp>
        <p:nvSpPr>
          <p:cNvPr id="17" name="TextBox 17"/>
          <p:cNvSpPr txBox="1"/>
          <p:nvPr/>
        </p:nvSpPr>
        <p:spPr>
          <a:xfrm>
            <a:off x="6413501" y="3898901"/>
            <a:ext cx="3561873" cy="1603003"/>
          </a:xfrm>
          <a:prstGeom prst="rect">
            <a:avLst/>
          </a:prstGeom>
          <a:noFill/>
        </p:spPr>
        <p:txBody>
          <a:bodyPr vert="horz" wrap="none" lIns="0" tIns="0" rIns="0" bIns="0" rtlCol="0">
            <a:spAutoFit/>
          </a:bodyPr>
          <a:lstStyle/>
          <a:p>
            <a:pPr>
              <a:lnSpc>
                <a:spcPts val="3100"/>
              </a:lnSpc>
              <a:tabLst>
                <a:tab pos="266700" algn="l"/>
              </a:tabLst>
            </a:pPr>
            <a:r>
              <a:rPr lang="en-CA" sz="2039" dirty="0">
                <a:solidFill>
                  <a:srgbClr val="D16248"/>
                </a:solidFill>
                <a:latin typeface="Wingdings"/>
                <a:cs typeface="Wingdings"/>
              </a:rPr>
              <a:t></a:t>
            </a:r>
            <a:r>
              <a:rPr lang="en-CA" sz="2400" dirty="0">
                <a:solidFill>
                  <a:srgbClr val="000000"/>
                </a:solidFill>
                <a:latin typeface="Georgia"/>
                <a:cs typeface="Georgia"/>
              </a:rPr>
              <a:t> poor relevance ranking</a:t>
            </a:r>
            <a:br>
              <a:rPr lang="en-CA" sz="2386" dirty="0">
                <a:solidFill>
                  <a:srgbClr val="000000"/>
                </a:solidFill>
                <a:latin typeface="Times New Roman"/>
              </a:rPr>
            </a:br>
            <a:r>
              <a:rPr lang="en-CA" sz="2039" dirty="0">
                <a:solidFill>
                  <a:srgbClr val="D16248"/>
                </a:solidFill>
                <a:latin typeface="Wingdings"/>
                <a:cs typeface="Wingdings"/>
              </a:rPr>
              <a:t></a:t>
            </a:r>
            <a:r>
              <a:rPr lang="en-CA" sz="2400" dirty="0">
                <a:solidFill>
                  <a:srgbClr val="000000"/>
                </a:solidFill>
                <a:latin typeface="Georgia"/>
                <a:cs typeface="Georgia"/>
              </a:rPr>
              <a:t> Only physical collection</a:t>
            </a:r>
            <a:br>
              <a:rPr lang="en-CA" sz="2400" dirty="0">
                <a:solidFill>
                  <a:srgbClr val="000000"/>
                </a:solidFill>
                <a:latin typeface="Times New Roman"/>
              </a:rPr>
            </a:br>
            <a:r>
              <a:rPr lang="en-CA" sz="2400" dirty="0">
                <a:solidFill>
                  <a:srgbClr val="000000"/>
                </a:solidFill>
                <a:latin typeface="Georgia"/>
                <a:cs typeface="Georgia"/>
              </a:rPr>
              <a:t>	and e-books</a:t>
            </a:r>
          </a:p>
          <a:p>
            <a:pPr>
              <a:lnSpc>
                <a:spcPts val="3165"/>
              </a:lnSpc>
            </a:pPr>
            <a:endParaRPr lang="en-CA" sz="2400" dirty="0">
              <a:solidFill>
                <a:srgbClr val="000000"/>
              </a:solidFill>
            </a:endParaRPr>
          </a:p>
        </p:txBody>
      </p:sp>
    </p:spTree>
    <p:extLst>
      <p:ext uri="{BB962C8B-B14F-4D97-AF65-F5344CB8AC3E}">
        <p14:creationId xmlns:p14="http://schemas.microsoft.com/office/powerpoint/2010/main" val="354863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1524000" y="0"/>
            <a:ext cx="9144000" cy="6858000"/>
          </a:xfrm>
          <a:prstGeom prst="rect">
            <a:avLst/>
          </a:prstGeom>
        </p:spPr>
      </p:pic>
      <p:sp>
        <p:nvSpPr>
          <p:cNvPr id="13" name="TextBox 2"/>
          <p:cNvSpPr txBox="1"/>
          <p:nvPr/>
        </p:nvSpPr>
        <p:spPr>
          <a:xfrm>
            <a:off x="3886200" y="444500"/>
            <a:ext cx="4438716" cy="974626"/>
          </a:xfrm>
          <a:prstGeom prst="rect">
            <a:avLst/>
          </a:prstGeom>
          <a:noFill/>
        </p:spPr>
        <p:txBody>
          <a:bodyPr vert="horz" wrap="none" lIns="0" tIns="0" rIns="0" bIns="0" rtlCol="0">
            <a:spAutoFit/>
          </a:bodyPr>
          <a:lstStyle/>
          <a:p>
            <a:pPr>
              <a:lnSpc>
                <a:spcPts val="3795"/>
              </a:lnSpc>
            </a:pPr>
            <a:r>
              <a:rPr lang="en-CA" sz="3302">
                <a:solidFill>
                  <a:srgbClr val="7A9799"/>
                </a:solidFill>
                <a:latin typeface="Georgia"/>
                <a:cs typeface="Georgia"/>
              </a:rPr>
              <a:t>Integrated OPAC Portal</a:t>
            </a:r>
          </a:p>
          <a:p>
            <a:pPr>
              <a:lnSpc>
                <a:spcPts val="3795"/>
              </a:lnSpc>
            </a:pPr>
            <a:endParaRPr lang="en-CA" sz="3302">
              <a:solidFill>
                <a:srgbClr val="000000"/>
              </a:solidFill>
            </a:endParaRPr>
          </a:p>
        </p:txBody>
      </p:sp>
      <p:sp>
        <p:nvSpPr>
          <p:cNvPr id="3" name="TextBox 3"/>
          <p:cNvSpPr txBox="1"/>
          <p:nvPr/>
        </p:nvSpPr>
        <p:spPr>
          <a:xfrm>
            <a:off x="9461501" y="2997201"/>
            <a:ext cx="814325" cy="359073"/>
          </a:xfrm>
          <a:prstGeom prst="rect">
            <a:avLst/>
          </a:prstGeom>
          <a:noFill/>
        </p:spPr>
        <p:txBody>
          <a:bodyPr vert="horz" wrap="none" lIns="0" tIns="0" rIns="0" bIns="0" rtlCol="0">
            <a:spAutoFit/>
          </a:bodyPr>
          <a:lstStyle/>
          <a:p>
            <a:pPr>
              <a:lnSpc>
                <a:spcPts val="1380"/>
              </a:lnSpc>
            </a:pPr>
            <a:r>
              <a:rPr lang="en-CA" sz="1200">
                <a:solidFill>
                  <a:srgbClr val="000000"/>
                </a:solidFill>
                <a:latin typeface="Georgia"/>
                <a:cs typeface="Georgia"/>
              </a:rPr>
              <a:t>Enrichment</a:t>
            </a:r>
          </a:p>
          <a:p>
            <a:pPr>
              <a:lnSpc>
                <a:spcPts val="1380"/>
              </a:lnSpc>
            </a:pPr>
            <a:endParaRPr lang="en-CA" sz="1200">
              <a:solidFill>
                <a:srgbClr val="000000"/>
              </a:solidFill>
            </a:endParaRPr>
          </a:p>
        </p:txBody>
      </p:sp>
      <p:sp>
        <p:nvSpPr>
          <p:cNvPr id="4" name="TextBox 4"/>
          <p:cNvSpPr txBox="1"/>
          <p:nvPr/>
        </p:nvSpPr>
        <p:spPr>
          <a:xfrm>
            <a:off x="8013700" y="3187701"/>
            <a:ext cx="881652" cy="359073"/>
          </a:xfrm>
          <a:prstGeom prst="rect">
            <a:avLst/>
          </a:prstGeom>
          <a:noFill/>
        </p:spPr>
        <p:txBody>
          <a:bodyPr vert="horz" wrap="none" lIns="0" tIns="0" rIns="0" bIns="0" rtlCol="0">
            <a:spAutoFit/>
          </a:bodyPr>
          <a:lstStyle/>
          <a:p>
            <a:pPr>
              <a:lnSpc>
                <a:spcPts val="1435"/>
              </a:lnSpc>
            </a:pPr>
            <a:r>
              <a:rPr lang="en-CA" sz="1200">
                <a:solidFill>
                  <a:srgbClr val="C00000"/>
                </a:solidFill>
                <a:latin typeface="Georgia"/>
                <a:cs typeface="Georgia"/>
              </a:rPr>
              <a:t>Web services</a:t>
            </a:r>
          </a:p>
          <a:p>
            <a:pPr>
              <a:lnSpc>
                <a:spcPts val="1435"/>
              </a:lnSpc>
            </a:pPr>
            <a:endParaRPr lang="en-CA" sz="1200">
              <a:solidFill>
                <a:srgbClr val="C00000"/>
              </a:solidFill>
              <a:latin typeface="Georgia"/>
              <a:cs typeface="Georgia"/>
            </a:endParaRPr>
          </a:p>
        </p:txBody>
      </p:sp>
      <p:sp>
        <p:nvSpPr>
          <p:cNvPr id="5" name="TextBox 5"/>
          <p:cNvSpPr txBox="1"/>
          <p:nvPr/>
        </p:nvSpPr>
        <p:spPr>
          <a:xfrm>
            <a:off x="9588501" y="3175001"/>
            <a:ext cx="554639" cy="359073"/>
          </a:xfrm>
          <a:prstGeom prst="rect">
            <a:avLst/>
          </a:prstGeom>
          <a:noFill/>
        </p:spPr>
        <p:txBody>
          <a:bodyPr vert="horz" wrap="none" lIns="0" tIns="0" rIns="0" bIns="0" rtlCol="0">
            <a:spAutoFit/>
          </a:bodyPr>
          <a:lstStyle/>
          <a:p>
            <a:pPr>
              <a:lnSpc>
                <a:spcPts val="1380"/>
              </a:lnSpc>
            </a:pPr>
            <a:r>
              <a:rPr lang="en-CA" sz="1200">
                <a:solidFill>
                  <a:srgbClr val="000000"/>
                </a:solidFill>
                <a:latin typeface="Georgia"/>
                <a:cs typeface="Georgia"/>
              </a:rPr>
              <a:t>Services</a:t>
            </a:r>
          </a:p>
          <a:p>
            <a:pPr>
              <a:lnSpc>
                <a:spcPts val="1380"/>
              </a:lnSpc>
            </a:pPr>
            <a:endParaRPr lang="en-CA" sz="1200">
              <a:solidFill>
                <a:srgbClr val="000000"/>
              </a:solidFill>
              <a:latin typeface="Georgia"/>
              <a:cs typeface="Georgia"/>
            </a:endParaRPr>
          </a:p>
        </p:txBody>
      </p:sp>
      <p:sp>
        <p:nvSpPr>
          <p:cNvPr id="6" name="TextBox 6"/>
          <p:cNvSpPr txBox="1"/>
          <p:nvPr/>
        </p:nvSpPr>
        <p:spPr>
          <a:xfrm>
            <a:off x="4965700" y="4279901"/>
            <a:ext cx="2418932" cy="538609"/>
          </a:xfrm>
          <a:prstGeom prst="rect">
            <a:avLst/>
          </a:prstGeom>
          <a:noFill/>
        </p:spPr>
        <p:txBody>
          <a:bodyPr vert="horz" wrap="none" lIns="0" tIns="0" rIns="0" bIns="0" rtlCol="0">
            <a:spAutoFit/>
          </a:bodyPr>
          <a:lstStyle/>
          <a:p>
            <a:pPr>
              <a:lnSpc>
                <a:spcPts val="2070"/>
              </a:lnSpc>
            </a:pPr>
            <a:r>
              <a:rPr lang="en-CA">
                <a:solidFill>
                  <a:srgbClr val="000000"/>
                </a:solidFill>
                <a:latin typeface="Georgia"/>
                <a:cs typeface="Georgia"/>
              </a:rPr>
              <a:t>Web Server Application</a:t>
            </a:r>
          </a:p>
          <a:p>
            <a:pPr>
              <a:lnSpc>
                <a:spcPts val="2070"/>
              </a:lnSpc>
            </a:pPr>
            <a:endParaRPr lang="en-CA">
              <a:solidFill>
                <a:srgbClr val="000000"/>
              </a:solidFill>
            </a:endParaRPr>
          </a:p>
        </p:txBody>
      </p:sp>
      <p:sp>
        <p:nvSpPr>
          <p:cNvPr id="7" name="TextBox 7"/>
          <p:cNvSpPr txBox="1"/>
          <p:nvPr/>
        </p:nvSpPr>
        <p:spPr>
          <a:xfrm>
            <a:off x="3390901" y="5448301"/>
            <a:ext cx="732573" cy="461665"/>
          </a:xfrm>
          <a:prstGeom prst="rect">
            <a:avLst/>
          </a:prstGeom>
          <a:noFill/>
        </p:spPr>
        <p:txBody>
          <a:bodyPr vert="horz" wrap="none" lIns="0" tIns="0" rIns="0" bIns="0" rtlCol="0">
            <a:spAutoFit/>
          </a:bodyPr>
          <a:lstStyle/>
          <a:p>
            <a:pPr>
              <a:lnSpc>
                <a:spcPts val="1840"/>
              </a:lnSpc>
            </a:pPr>
            <a:r>
              <a:rPr lang="en-CA" sz="1598">
                <a:solidFill>
                  <a:srgbClr val="000000"/>
                </a:solidFill>
                <a:latin typeface="Georgia"/>
                <a:cs typeface="Georgia"/>
              </a:rPr>
              <a:t>Website</a:t>
            </a:r>
          </a:p>
          <a:p>
            <a:pPr>
              <a:lnSpc>
                <a:spcPts val="1840"/>
              </a:lnSpc>
            </a:pPr>
            <a:endParaRPr lang="en-CA" sz="1598">
              <a:solidFill>
                <a:srgbClr val="000000"/>
              </a:solidFill>
              <a:latin typeface="Georgia"/>
              <a:cs typeface="Georgia"/>
            </a:endParaRPr>
          </a:p>
        </p:txBody>
      </p:sp>
      <p:sp>
        <p:nvSpPr>
          <p:cNvPr id="8" name="TextBox 8"/>
          <p:cNvSpPr txBox="1"/>
          <p:nvPr/>
        </p:nvSpPr>
        <p:spPr>
          <a:xfrm>
            <a:off x="5486400" y="5486401"/>
            <a:ext cx="1061188" cy="410369"/>
          </a:xfrm>
          <a:prstGeom prst="rect">
            <a:avLst/>
          </a:prstGeom>
          <a:noFill/>
        </p:spPr>
        <p:txBody>
          <a:bodyPr vert="horz" wrap="none" lIns="0" tIns="0" rIns="0" bIns="0" rtlCol="0">
            <a:spAutoFit/>
          </a:bodyPr>
          <a:lstStyle/>
          <a:p>
            <a:pPr>
              <a:lnSpc>
                <a:spcPts val="1610"/>
              </a:lnSpc>
            </a:pPr>
            <a:r>
              <a:rPr lang="en-CA" sz="1403">
                <a:solidFill>
                  <a:srgbClr val="000000"/>
                </a:solidFill>
                <a:latin typeface="Georgia"/>
                <a:cs typeface="Georgia"/>
              </a:rPr>
              <a:t>ILS Database</a:t>
            </a:r>
          </a:p>
          <a:p>
            <a:pPr>
              <a:lnSpc>
                <a:spcPts val="1610"/>
              </a:lnSpc>
            </a:pPr>
            <a:endParaRPr lang="en-CA" sz="1403">
              <a:solidFill>
                <a:srgbClr val="000000"/>
              </a:solidFill>
              <a:latin typeface="Georgia"/>
              <a:cs typeface="Georgia"/>
            </a:endParaRPr>
          </a:p>
        </p:txBody>
      </p:sp>
      <p:sp>
        <p:nvSpPr>
          <p:cNvPr id="9" name="TextBox 9"/>
          <p:cNvSpPr txBox="1"/>
          <p:nvPr/>
        </p:nvSpPr>
        <p:spPr>
          <a:xfrm>
            <a:off x="7924800" y="5473701"/>
            <a:ext cx="1061188" cy="410369"/>
          </a:xfrm>
          <a:prstGeom prst="rect">
            <a:avLst/>
          </a:prstGeom>
          <a:noFill/>
        </p:spPr>
        <p:txBody>
          <a:bodyPr vert="horz" wrap="none" lIns="0" tIns="0" rIns="0" bIns="0" rtlCol="0">
            <a:spAutoFit/>
          </a:bodyPr>
          <a:lstStyle/>
          <a:p>
            <a:pPr>
              <a:lnSpc>
                <a:spcPts val="1610"/>
              </a:lnSpc>
            </a:pPr>
            <a:r>
              <a:rPr lang="en-CA" sz="1403">
                <a:solidFill>
                  <a:srgbClr val="000000"/>
                </a:solidFill>
                <a:latin typeface="Georgia"/>
                <a:cs typeface="Georgia"/>
              </a:rPr>
              <a:t>ILS Database</a:t>
            </a:r>
          </a:p>
          <a:p>
            <a:pPr>
              <a:lnSpc>
                <a:spcPts val="1610"/>
              </a:lnSpc>
            </a:pPr>
            <a:endParaRPr lang="en-CA" sz="1403">
              <a:solidFill>
                <a:srgbClr val="000000"/>
              </a:solidFill>
              <a:latin typeface="Georgia"/>
              <a:cs typeface="Georgia"/>
            </a:endParaRPr>
          </a:p>
        </p:txBody>
      </p:sp>
      <p:sp>
        <p:nvSpPr>
          <p:cNvPr id="10" name="TextBox 10"/>
          <p:cNvSpPr txBox="1"/>
          <p:nvPr/>
        </p:nvSpPr>
        <p:spPr>
          <a:xfrm>
            <a:off x="3416301" y="5689601"/>
            <a:ext cx="684483" cy="436017"/>
          </a:xfrm>
          <a:prstGeom prst="rect">
            <a:avLst/>
          </a:prstGeom>
          <a:noFill/>
        </p:spPr>
        <p:txBody>
          <a:bodyPr vert="horz" wrap="none" lIns="0" tIns="0" rIns="0" bIns="0" rtlCol="0">
            <a:spAutoFit/>
          </a:bodyPr>
          <a:lstStyle/>
          <a:p>
            <a:pPr>
              <a:lnSpc>
                <a:spcPts val="1650"/>
              </a:lnSpc>
            </a:pPr>
            <a:r>
              <a:rPr lang="en-CA" sz="1596">
                <a:solidFill>
                  <a:srgbClr val="000000"/>
                </a:solidFill>
                <a:latin typeface="Georgia"/>
                <a:cs typeface="Georgia"/>
              </a:rPr>
              <a:t>content</a:t>
            </a:r>
          </a:p>
          <a:p>
            <a:pPr>
              <a:lnSpc>
                <a:spcPts val="1650"/>
              </a:lnSpc>
            </a:pPr>
            <a:endParaRPr lang="en-CA" sz="1596">
              <a:solidFill>
                <a:srgbClr val="000000"/>
              </a:solidFill>
              <a:latin typeface="Georgia"/>
              <a:cs typeface="Georgia"/>
            </a:endParaRPr>
          </a:p>
        </p:txBody>
      </p:sp>
      <p:sp>
        <p:nvSpPr>
          <p:cNvPr id="11" name="TextBox 11"/>
          <p:cNvSpPr txBox="1"/>
          <p:nvPr/>
        </p:nvSpPr>
        <p:spPr>
          <a:xfrm>
            <a:off x="5778501" y="5689601"/>
            <a:ext cx="484107" cy="410369"/>
          </a:xfrm>
          <a:prstGeom prst="rect">
            <a:avLst/>
          </a:prstGeom>
          <a:noFill/>
        </p:spPr>
        <p:txBody>
          <a:bodyPr vert="horz" wrap="none" lIns="0" tIns="0" rIns="0" bIns="0" rtlCol="0">
            <a:spAutoFit/>
          </a:bodyPr>
          <a:lstStyle/>
          <a:p>
            <a:pPr>
              <a:lnSpc>
                <a:spcPts val="1610"/>
              </a:lnSpc>
            </a:pPr>
            <a:r>
              <a:rPr lang="en-CA" sz="1403">
                <a:solidFill>
                  <a:srgbClr val="000000"/>
                </a:solidFill>
                <a:latin typeface="Georgia"/>
                <a:cs typeface="Georgia"/>
              </a:rPr>
              <a:t>(Bibs)</a:t>
            </a:r>
          </a:p>
          <a:p>
            <a:pPr>
              <a:lnSpc>
                <a:spcPts val="1610"/>
              </a:lnSpc>
            </a:pPr>
            <a:endParaRPr lang="en-CA" sz="1403">
              <a:solidFill>
                <a:srgbClr val="000000"/>
              </a:solidFill>
              <a:latin typeface="Georgia"/>
              <a:cs typeface="Georgia"/>
            </a:endParaRPr>
          </a:p>
        </p:txBody>
      </p:sp>
      <p:sp>
        <p:nvSpPr>
          <p:cNvPr id="12" name="TextBox 12"/>
          <p:cNvSpPr txBox="1"/>
          <p:nvPr/>
        </p:nvSpPr>
        <p:spPr>
          <a:xfrm>
            <a:off x="8077201" y="5689601"/>
            <a:ext cx="755015" cy="410369"/>
          </a:xfrm>
          <a:prstGeom prst="rect">
            <a:avLst/>
          </a:prstGeom>
          <a:noFill/>
        </p:spPr>
        <p:txBody>
          <a:bodyPr vert="horz" wrap="none" lIns="0" tIns="0" rIns="0" bIns="0" rtlCol="0">
            <a:spAutoFit/>
          </a:bodyPr>
          <a:lstStyle/>
          <a:p>
            <a:pPr>
              <a:lnSpc>
                <a:spcPts val="1610"/>
              </a:lnSpc>
            </a:pPr>
            <a:r>
              <a:rPr lang="en-CA" sz="1406">
                <a:solidFill>
                  <a:srgbClr val="000000"/>
                </a:solidFill>
                <a:latin typeface="Georgia"/>
                <a:cs typeface="Georgia"/>
              </a:rPr>
              <a:t>(Patrons)</a:t>
            </a:r>
          </a:p>
          <a:p>
            <a:pPr>
              <a:lnSpc>
                <a:spcPts val="1610"/>
              </a:lnSpc>
            </a:pPr>
            <a:endParaRPr lang="en-CA" sz="1406">
              <a:solidFill>
                <a:srgbClr val="000000"/>
              </a:solidFill>
              <a:latin typeface="Georgia"/>
              <a:cs typeface="Georgia"/>
            </a:endParaRPr>
          </a:p>
        </p:txBody>
      </p:sp>
    </p:spTree>
    <p:extLst>
      <p:ext uri="{BB962C8B-B14F-4D97-AF65-F5344CB8AC3E}">
        <p14:creationId xmlns:p14="http://schemas.microsoft.com/office/powerpoint/2010/main" val="2787105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1524000" y="0"/>
            <a:ext cx="9144000" cy="6858000"/>
          </a:xfrm>
          <a:prstGeom prst="rect">
            <a:avLst/>
          </a:prstGeom>
        </p:spPr>
      </p:pic>
    </p:spTree>
    <p:extLst>
      <p:ext uri="{BB962C8B-B14F-4D97-AF65-F5344CB8AC3E}">
        <p14:creationId xmlns:p14="http://schemas.microsoft.com/office/powerpoint/2010/main" val="3047272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3962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2777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018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3019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7732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572BF-1E57-4602-ACFB-7B033DA70A01}"/>
              </a:ext>
            </a:extLst>
          </p:cNvPr>
          <p:cNvSpPr>
            <a:spLocks noGrp="1"/>
          </p:cNvSpPr>
          <p:nvPr>
            <p:ph type="title"/>
          </p:nvPr>
        </p:nvSpPr>
        <p:spPr/>
        <p:txBody>
          <a:bodyPr/>
          <a:lstStyle/>
          <a:p>
            <a:r>
              <a:rPr lang="en-IN" dirty="0"/>
              <a:t>IRS</a:t>
            </a:r>
          </a:p>
        </p:txBody>
      </p:sp>
      <p:sp>
        <p:nvSpPr>
          <p:cNvPr id="3" name="Content Placeholder 2">
            <a:extLst>
              <a:ext uri="{FF2B5EF4-FFF2-40B4-BE49-F238E27FC236}">
                <a16:creationId xmlns:a16="http://schemas.microsoft.com/office/drawing/2014/main" id="{307CB9DA-AA69-4A04-9FC0-61090EC6253E}"/>
              </a:ext>
            </a:extLst>
          </p:cNvPr>
          <p:cNvSpPr>
            <a:spLocks noGrp="1"/>
          </p:cNvSpPr>
          <p:nvPr>
            <p:ph idx="1"/>
          </p:nvPr>
        </p:nvSpPr>
        <p:spPr/>
        <p:txBody>
          <a:bodyPr/>
          <a:lstStyle/>
          <a:p>
            <a:pPr marL="0" indent="0">
              <a:buNone/>
            </a:pPr>
            <a:r>
              <a:rPr lang="en-IN" dirty="0"/>
              <a:t>Based on the accessibility of the system, the IRS can be categorised in two broad categories.</a:t>
            </a:r>
          </a:p>
          <a:p>
            <a:r>
              <a:rPr lang="en-IN" dirty="0"/>
              <a:t>In-house developed</a:t>
            </a:r>
          </a:p>
          <a:p>
            <a:pPr lvl="1"/>
            <a:r>
              <a:rPr lang="en-IN" dirty="0"/>
              <a:t>In-house information retrieval </a:t>
            </a:r>
            <a:r>
              <a:rPr lang="en-US" dirty="0"/>
              <a:t>systems are set up by a particular library or information </a:t>
            </a:r>
            <a:r>
              <a:rPr lang="en-US" dirty="0" err="1"/>
              <a:t>centre</a:t>
            </a:r>
            <a:r>
              <a:rPr lang="en-US" dirty="0"/>
              <a:t> to serve mainly the users within the organization.</a:t>
            </a:r>
            <a:endParaRPr lang="en-IN" dirty="0"/>
          </a:p>
          <a:p>
            <a:r>
              <a:rPr lang="en-IN" dirty="0"/>
              <a:t>External or Subscribed</a:t>
            </a:r>
          </a:p>
          <a:p>
            <a:pPr lvl="1"/>
            <a:r>
              <a:rPr lang="en-US" dirty="0"/>
              <a:t>those IRSs that are set up outside the library for providing content to a variety of users.</a:t>
            </a:r>
          </a:p>
          <a:p>
            <a:pPr lvl="1"/>
            <a:r>
              <a:rPr lang="en-US" dirty="0"/>
              <a:t>These are mostly commercially available from vendors. </a:t>
            </a:r>
          </a:p>
          <a:p>
            <a:pPr lvl="1"/>
            <a:r>
              <a:rPr lang="en-US" dirty="0"/>
              <a:t>Libraries either freely access these IRSs or pay for the subscription. </a:t>
            </a:r>
            <a:endParaRPr lang="en-IN" dirty="0"/>
          </a:p>
        </p:txBody>
      </p:sp>
    </p:spTree>
    <p:extLst>
      <p:ext uri="{BB962C8B-B14F-4D97-AF65-F5344CB8AC3E}">
        <p14:creationId xmlns:p14="http://schemas.microsoft.com/office/powerpoint/2010/main" val="4230127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5819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7574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8981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1343" y="0"/>
            <a:ext cx="917665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370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5800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32657"/>
            <a:ext cx="9144000" cy="6825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111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8086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81AFA-6B8F-4EB7-84F6-D0548857995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929FA81-1F49-48C2-9F96-2A6FBCC11FB2}"/>
              </a:ext>
            </a:extLst>
          </p:cNvPr>
          <p:cNvSpPr>
            <a:spLocks noGrp="1"/>
          </p:cNvSpPr>
          <p:nvPr>
            <p:ph idx="1"/>
          </p:nvPr>
        </p:nvSpPr>
        <p:spPr/>
        <p:txBody>
          <a:bodyPr/>
          <a:lstStyle/>
          <a:p>
            <a:r>
              <a:rPr lang="en-IN" dirty="0"/>
              <a:t>These days, both category of IRSs are available either </a:t>
            </a:r>
          </a:p>
          <a:p>
            <a:pPr lvl="1"/>
            <a:r>
              <a:rPr lang="en-IN" dirty="0"/>
              <a:t>Through vendor supplied storage device, such as </a:t>
            </a:r>
            <a:r>
              <a:rPr lang="en-IN" dirty="0" err="1"/>
              <a:t>PenDrive</a:t>
            </a:r>
            <a:r>
              <a:rPr lang="en-IN" dirty="0"/>
              <a:t> or CD ROM, or</a:t>
            </a:r>
          </a:p>
          <a:p>
            <a:pPr lvl="1"/>
            <a:r>
              <a:rPr lang="en-IN" dirty="0"/>
              <a:t>Through online mode. </a:t>
            </a:r>
          </a:p>
          <a:p>
            <a:r>
              <a:rPr lang="en-IN" dirty="0"/>
              <a:t>On the basis of above discussion, we will discuss following IRSs in detail.</a:t>
            </a:r>
          </a:p>
          <a:p>
            <a:pPr lvl="1"/>
            <a:r>
              <a:rPr lang="en-IN" dirty="0"/>
              <a:t>OPAC</a:t>
            </a:r>
          </a:p>
          <a:p>
            <a:pPr lvl="1"/>
            <a:r>
              <a:rPr lang="en-IN" dirty="0"/>
              <a:t>Electronic Databases</a:t>
            </a:r>
          </a:p>
          <a:p>
            <a:pPr lvl="1"/>
            <a:r>
              <a:rPr lang="en-IN" dirty="0"/>
              <a:t>Institutional Repositories</a:t>
            </a:r>
          </a:p>
          <a:p>
            <a:pPr lvl="1"/>
            <a:r>
              <a:rPr lang="en-IN" dirty="0"/>
              <a:t>Digital Libraries</a:t>
            </a:r>
          </a:p>
          <a:p>
            <a:pPr lvl="1"/>
            <a:r>
              <a:rPr lang="en-IN" dirty="0"/>
              <a:t>Web Search Engines</a:t>
            </a:r>
          </a:p>
          <a:p>
            <a:pPr lvl="1"/>
            <a:endParaRPr lang="en-IN" dirty="0"/>
          </a:p>
        </p:txBody>
      </p:sp>
    </p:spTree>
    <p:extLst>
      <p:ext uri="{BB962C8B-B14F-4D97-AF65-F5344CB8AC3E}">
        <p14:creationId xmlns:p14="http://schemas.microsoft.com/office/powerpoint/2010/main" val="416030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6F02-80CC-4BAD-8504-6CB7F584E288}"/>
              </a:ext>
            </a:extLst>
          </p:cNvPr>
          <p:cNvSpPr>
            <a:spLocks noGrp="1"/>
          </p:cNvSpPr>
          <p:nvPr>
            <p:ph type="title"/>
          </p:nvPr>
        </p:nvSpPr>
        <p:spPr/>
        <p:txBody>
          <a:bodyPr/>
          <a:lstStyle/>
          <a:p>
            <a:r>
              <a:rPr lang="en-IN" dirty="0"/>
              <a:t>Characteristics of an external IRS</a:t>
            </a:r>
          </a:p>
        </p:txBody>
      </p:sp>
      <p:sp>
        <p:nvSpPr>
          <p:cNvPr id="3" name="Content Placeholder 2">
            <a:extLst>
              <a:ext uri="{FF2B5EF4-FFF2-40B4-BE49-F238E27FC236}">
                <a16:creationId xmlns:a16="http://schemas.microsoft.com/office/drawing/2014/main" id="{0DB1D551-B1DF-47BA-94CF-A093B9BC8927}"/>
              </a:ext>
            </a:extLst>
          </p:cNvPr>
          <p:cNvSpPr>
            <a:spLocks noGrp="1"/>
          </p:cNvSpPr>
          <p:nvPr>
            <p:ph idx="1"/>
          </p:nvPr>
        </p:nvSpPr>
        <p:spPr/>
        <p:txBody>
          <a:bodyPr>
            <a:normAutofit fontScale="85000" lnSpcReduction="20000"/>
          </a:bodyPr>
          <a:lstStyle/>
          <a:p>
            <a:r>
              <a:rPr lang="en-US" dirty="0"/>
              <a:t>users get access to remote databases that are often many in number and large in </a:t>
            </a:r>
            <a:r>
              <a:rPr lang="en-IN" dirty="0"/>
              <a:t>size;</a:t>
            </a:r>
          </a:p>
          <a:p>
            <a:r>
              <a:rPr lang="en-US" dirty="0"/>
              <a:t>many databases can be searched using a single search interface;</a:t>
            </a:r>
          </a:p>
          <a:p>
            <a:r>
              <a:rPr lang="en-US" dirty="0"/>
              <a:t>database records mainly contain bibliographic details of records with abstracts, and sometimes with additional information, such as citations, etc.; only some </a:t>
            </a:r>
            <a:r>
              <a:rPr lang="en-IN" dirty="0"/>
              <a:t>databases contain full text information;</a:t>
            </a:r>
          </a:p>
          <a:p>
            <a:r>
              <a:rPr lang="en-US" dirty="0"/>
              <a:t>service providers have their own search interface with good search and retrieval </a:t>
            </a:r>
            <a:r>
              <a:rPr lang="en-IN" dirty="0"/>
              <a:t>capabilities;</a:t>
            </a:r>
          </a:p>
          <a:p>
            <a:r>
              <a:rPr lang="en-US" dirty="0"/>
              <a:t>users need to register with the service providers;</a:t>
            </a:r>
          </a:p>
          <a:p>
            <a:r>
              <a:rPr lang="en-US" dirty="0"/>
              <a:t>users are charged for searching as well as for the content; and</a:t>
            </a:r>
          </a:p>
          <a:p>
            <a:r>
              <a:rPr lang="en-US" dirty="0"/>
              <a:t>modern online service providers have web interfaces with good search features </a:t>
            </a:r>
            <a:r>
              <a:rPr lang="en-IN" dirty="0"/>
              <a:t>and hyperlinked records/information.</a:t>
            </a:r>
          </a:p>
        </p:txBody>
      </p:sp>
    </p:spTree>
    <p:extLst>
      <p:ext uri="{BB962C8B-B14F-4D97-AF65-F5344CB8AC3E}">
        <p14:creationId xmlns:p14="http://schemas.microsoft.com/office/powerpoint/2010/main" val="2645896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1C974-FC61-4670-A7A3-97D0067F3DDC}"/>
              </a:ext>
            </a:extLst>
          </p:cNvPr>
          <p:cNvSpPr>
            <a:spLocks noGrp="1"/>
          </p:cNvSpPr>
          <p:nvPr>
            <p:ph type="title"/>
          </p:nvPr>
        </p:nvSpPr>
        <p:spPr/>
        <p:txBody>
          <a:bodyPr/>
          <a:lstStyle/>
          <a:p>
            <a:r>
              <a:rPr lang="en-IN" dirty="0"/>
              <a:t>Features of an IRS</a:t>
            </a:r>
          </a:p>
        </p:txBody>
      </p:sp>
      <p:sp>
        <p:nvSpPr>
          <p:cNvPr id="3" name="Content Placeholder 2">
            <a:extLst>
              <a:ext uri="{FF2B5EF4-FFF2-40B4-BE49-F238E27FC236}">
                <a16:creationId xmlns:a16="http://schemas.microsoft.com/office/drawing/2014/main" id="{55693B4B-93FE-4DED-ADA7-56F0C71C56F5}"/>
              </a:ext>
            </a:extLst>
          </p:cNvPr>
          <p:cNvSpPr>
            <a:spLocks noGrp="1"/>
          </p:cNvSpPr>
          <p:nvPr>
            <p:ph idx="1"/>
          </p:nvPr>
        </p:nvSpPr>
        <p:spPr>
          <a:xfrm>
            <a:off x="838200" y="1825624"/>
            <a:ext cx="10515600" cy="4747297"/>
          </a:xfrm>
        </p:spPr>
        <p:txBody>
          <a:bodyPr>
            <a:normAutofit fontScale="62500" lnSpcReduction="20000"/>
          </a:bodyPr>
          <a:lstStyle/>
          <a:p>
            <a:pPr marL="0" indent="0">
              <a:buNone/>
            </a:pPr>
            <a:r>
              <a:rPr lang="en-US" dirty="0"/>
              <a:t>Although each online search service provider, such as Dialog, Ovid, STN, etc., has its own proprietary retrieval engine and user interface, the commonly available search and retrieval features are as follows [Chowdhury and Chowdhury, 2001a]:</a:t>
            </a:r>
          </a:p>
          <a:p>
            <a:r>
              <a:rPr lang="en-US" dirty="0"/>
              <a:t>Users can select one or more databases to search;</a:t>
            </a:r>
          </a:p>
          <a:p>
            <a:r>
              <a:rPr lang="en-US" dirty="0"/>
              <a:t>Novice and expert search modes are available;</a:t>
            </a:r>
          </a:p>
          <a:p>
            <a:r>
              <a:rPr lang="en-US" dirty="0"/>
              <a:t>A search can be conducted with one or more keywords or phrases;</a:t>
            </a:r>
          </a:p>
          <a:p>
            <a:r>
              <a:rPr lang="en-US" dirty="0"/>
              <a:t>Common search facilities include: Boolean search, truncation (some systems also allow users to search for the variant forms of a word), proximity search, and field search (number of fields that can be searched depends on the chosen database);</a:t>
            </a:r>
          </a:p>
          <a:p>
            <a:r>
              <a:rPr lang="en-US" dirty="0"/>
              <a:t>Searches can be limited by applying certain restrictions, such as language, date, </a:t>
            </a:r>
            <a:r>
              <a:rPr lang="en-IN" dirty="0"/>
              <a:t>type of material, etc.;</a:t>
            </a:r>
          </a:p>
          <a:p>
            <a:r>
              <a:rPr lang="en-US" dirty="0"/>
              <a:t>A search can be conducted for a range of period (date of publication, for example);</a:t>
            </a:r>
          </a:p>
          <a:p>
            <a:r>
              <a:rPr lang="en-US" dirty="0"/>
              <a:t>Some systems show the frequency of occurrence of the search terms in the </a:t>
            </a:r>
            <a:r>
              <a:rPr lang="en-IN" dirty="0"/>
              <a:t>output;</a:t>
            </a:r>
          </a:p>
          <a:p>
            <a:r>
              <a:rPr lang="en-US" dirty="0"/>
              <a:t>Dialog provides a unique facility of searching through a common index file that allows users to select databases appropriate for a search topic;</a:t>
            </a:r>
          </a:p>
          <a:p>
            <a:r>
              <a:rPr lang="en-US" dirty="0"/>
              <a:t>Some systems provide access to thesauri through the search interfaces; and</a:t>
            </a:r>
          </a:p>
          <a:p>
            <a:r>
              <a:rPr lang="en-US" dirty="0"/>
              <a:t>Search results can be sorted and sometimes ranked by selected criteria.</a:t>
            </a:r>
          </a:p>
          <a:p>
            <a:endParaRPr lang="en-IN" dirty="0"/>
          </a:p>
        </p:txBody>
      </p:sp>
    </p:spTree>
    <p:extLst>
      <p:ext uri="{BB962C8B-B14F-4D97-AF65-F5344CB8AC3E}">
        <p14:creationId xmlns:p14="http://schemas.microsoft.com/office/powerpoint/2010/main" val="3569429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A788A-2CCF-4138-99B0-6F05D55D199C}"/>
              </a:ext>
            </a:extLst>
          </p:cNvPr>
          <p:cNvSpPr>
            <a:spLocks noGrp="1"/>
          </p:cNvSpPr>
          <p:nvPr>
            <p:ph type="title"/>
          </p:nvPr>
        </p:nvSpPr>
        <p:spPr/>
        <p:txBody>
          <a:bodyPr/>
          <a:lstStyle/>
          <a:p>
            <a:r>
              <a:rPr lang="en-US" dirty="0"/>
              <a:t>Information Retrieval Features of OPACs</a:t>
            </a:r>
            <a:endParaRPr lang="en-IN" dirty="0"/>
          </a:p>
        </p:txBody>
      </p:sp>
      <p:sp>
        <p:nvSpPr>
          <p:cNvPr id="3" name="Content Placeholder 2">
            <a:extLst>
              <a:ext uri="{FF2B5EF4-FFF2-40B4-BE49-F238E27FC236}">
                <a16:creationId xmlns:a16="http://schemas.microsoft.com/office/drawing/2014/main" id="{1A007CDA-7197-4677-96F9-6A4DAB3D29C0}"/>
              </a:ext>
            </a:extLst>
          </p:cNvPr>
          <p:cNvSpPr>
            <a:spLocks noGrp="1"/>
          </p:cNvSpPr>
          <p:nvPr>
            <p:ph idx="1"/>
          </p:nvPr>
        </p:nvSpPr>
        <p:spPr/>
        <p:txBody>
          <a:bodyPr>
            <a:normAutofit fontScale="85000" lnSpcReduction="20000"/>
          </a:bodyPr>
          <a:lstStyle/>
          <a:p>
            <a:r>
              <a:rPr lang="en-IN" dirty="0"/>
              <a:t>Browse and search facilities;</a:t>
            </a:r>
          </a:p>
          <a:p>
            <a:r>
              <a:rPr lang="en-US" dirty="0"/>
              <a:t>Keyword and phrase search facilities;</a:t>
            </a:r>
          </a:p>
          <a:p>
            <a:r>
              <a:rPr lang="en-US" dirty="0"/>
              <a:t>Indexers assign subject headings to the records by using a subject heading list like</a:t>
            </a:r>
          </a:p>
          <a:p>
            <a:r>
              <a:rPr lang="en-US" dirty="0"/>
              <a:t>LCSH (Library of Congress Subject Heading List), and users can search by these </a:t>
            </a:r>
            <a:r>
              <a:rPr lang="en-IN" dirty="0"/>
              <a:t>assigned subject headings;</a:t>
            </a:r>
          </a:p>
          <a:p>
            <a:r>
              <a:rPr lang="en-US" dirty="0"/>
              <a:t>Boolean search usually limited to the keyword search option; in other words, only keywords can be combined with Boolean operators;</a:t>
            </a:r>
          </a:p>
          <a:p>
            <a:r>
              <a:rPr lang="en-US" dirty="0"/>
              <a:t>Proximity search also limited to the keyword search option;</a:t>
            </a:r>
          </a:p>
          <a:p>
            <a:r>
              <a:rPr lang="en-US" dirty="0"/>
              <a:t>Search results are usually not ranked;</a:t>
            </a:r>
          </a:p>
          <a:p>
            <a:r>
              <a:rPr lang="en-US" dirty="0"/>
              <a:t>Searching of records through selected keys – author, title, ISBN, call number, etc.; these are searched as phrases, and are usually automatically right truncated; and</a:t>
            </a:r>
          </a:p>
          <a:p>
            <a:r>
              <a:rPr lang="en-US" dirty="0"/>
              <a:t>Some searches can be limited by date, collection, language, etc.</a:t>
            </a:r>
            <a:endParaRPr lang="en-IN" dirty="0"/>
          </a:p>
        </p:txBody>
      </p:sp>
    </p:spTree>
    <p:extLst>
      <p:ext uri="{BB962C8B-B14F-4D97-AF65-F5344CB8AC3E}">
        <p14:creationId xmlns:p14="http://schemas.microsoft.com/office/powerpoint/2010/main" val="1913908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1524000" y="0"/>
            <a:ext cx="9144000" cy="6858000"/>
          </a:xfrm>
          <a:prstGeom prst="rect">
            <a:avLst/>
          </a:prstGeom>
        </p:spPr>
      </p:pic>
      <p:sp>
        <p:nvSpPr>
          <p:cNvPr id="6" name="TextBox 2"/>
          <p:cNvSpPr txBox="1"/>
          <p:nvPr/>
        </p:nvSpPr>
        <p:spPr>
          <a:xfrm>
            <a:off x="3860800" y="444500"/>
            <a:ext cx="4502836" cy="974626"/>
          </a:xfrm>
          <a:prstGeom prst="rect">
            <a:avLst/>
          </a:prstGeom>
          <a:noFill/>
        </p:spPr>
        <p:txBody>
          <a:bodyPr vert="horz" wrap="none" lIns="0" tIns="0" rIns="0" bIns="0" rtlCol="0">
            <a:spAutoFit/>
          </a:bodyPr>
          <a:lstStyle/>
          <a:p>
            <a:pPr>
              <a:lnSpc>
                <a:spcPts val="3795"/>
              </a:lnSpc>
            </a:pPr>
            <a:r>
              <a:rPr lang="en-CA" sz="3302" dirty="0">
                <a:solidFill>
                  <a:srgbClr val="7A9799"/>
                </a:solidFill>
                <a:latin typeface="Georgia"/>
                <a:cs typeface="Georgia"/>
              </a:rPr>
              <a:t>Traditional (Web)OPAC</a:t>
            </a:r>
          </a:p>
          <a:p>
            <a:pPr>
              <a:lnSpc>
                <a:spcPts val="3795"/>
              </a:lnSpc>
            </a:pPr>
            <a:endParaRPr lang="en-CA" sz="3302" dirty="0">
              <a:solidFill>
                <a:srgbClr val="000000"/>
              </a:solidFill>
            </a:endParaRPr>
          </a:p>
        </p:txBody>
      </p:sp>
      <p:sp>
        <p:nvSpPr>
          <p:cNvPr id="3" name="TextBox 3"/>
          <p:cNvSpPr txBox="1"/>
          <p:nvPr/>
        </p:nvSpPr>
        <p:spPr>
          <a:xfrm>
            <a:off x="4914901" y="4279901"/>
            <a:ext cx="2535951" cy="538609"/>
          </a:xfrm>
          <a:prstGeom prst="rect">
            <a:avLst/>
          </a:prstGeom>
          <a:noFill/>
        </p:spPr>
        <p:txBody>
          <a:bodyPr vert="horz" wrap="none" lIns="0" tIns="0" rIns="0" bIns="0" rtlCol="0">
            <a:spAutoFit/>
          </a:bodyPr>
          <a:lstStyle/>
          <a:p>
            <a:pPr>
              <a:lnSpc>
                <a:spcPts val="2070"/>
              </a:lnSpc>
            </a:pPr>
            <a:r>
              <a:rPr lang="en-CA">
                <a:solidFill>
                  <a:srgbClr val="000000"/>
                </a:solidFill>
                <a:latin typeface="Georgia"/>
                <a:cs typeface="Georgia"/>
              </a:rPr>
              <a:t>(Web)Server Application</a:t>
            </a:r>
          </a:p>
          <a:p>
            <a:pPr>
              <a:lnSpc>
                <a:spcPts val="2070"/>
              </a:lnSpc>
            </a:pPr>
            <a:endParaRPr lang="en-CA">
              <a:solidFill>
                <a:srgbClr val="000000"/>
              </a:solidFill>
            </a:endParaRPr>
          </a:p>
        </p:txBody>
      </p:sp>
      <p:sp>
        <p:nvSpPr>
          <p:cNvPr id="4" name="TextBox 4"/>
          <p:cNvSpPr txBox="1"/>
          <p:nvPr/>
        </p:nvSpPr>
        <p:spPr>
          <a:xfrm>
            <a:off x="5524500" y="5422901"/>
            <a:ext cx="1061188" cy="410369"/>
          </a:xfrm>
          <a:prstGeom prst="rect">
            <a:avLst/>
          </a:prstGeom>
          <a:noFill/>
        </p:spPr>
        <p:txBody>
          <a:bodyPr vert="horz" wrap="none" lIns="0" tIns="0" rIns="0" bIns="0" rtlCol="0">
            <a:spAutoFit/>
          </a:bodyPr>
          <a:lstStyle/>
          <a:p>
            <a:pPr>
              <a:lnSpc>
                <a:spcPts val="1610"/>
              </a:lnSpc>
            </a:pPr>
            <a:r>
              <a:rPr lang="en-CA" sz="1406">
                <a:solidFill>
                  <a:srgbClr val="000000"/>
                </a:solidFill>
                <a:latin typeface="Georgia"/>
                <a:cs typeface="Georgia"/>
              </a:rPr>
              <a:t>ILS Database</a:t>
            </a:r>
          </a:p>
          <a:p>
            <a:pPr>
              <a:lnSpc>
                <a:spcPts val="1610"/>
              </a:lnSpc>
            </a:pPr>
            <a:endParaRPr lang="en-CA" sz="1406">
              <a:solidFill>
                <a:srgbClr val="000000"/>
              </a:solidFill>
            </a:endParaRPr>
          </a:p>
        </p:txBody>
      </p:sp>
      <p:sp>
        <p:nvSpPr>
          <p:cNvPr id="5" name="TextBox 5"/>
          <p:cNvSpPr txBox="1"/>
          <p:nvPr/>
        </p:nvSpPr>
        <p:spPr>
          <a:xfrm>
            <a:off x="5816601" y="5638801"/>
            <a:ext cx="484107" cy="410369"/>
          </a:xfrm>
          <a:prstGeom prst="rect">
            <a:avLst/>
          </a:prstGeom>
          <a:noFill/>
        </p:spPr>
        <p:txBody>
          <a:bodyPr vert="horz" wrap="none" lIns="0" tIns="0" rIns="0" bIns="0" rtlCol="0">
            <a:spAutoFit/>
          </a:bodyPr>
          <a:lstStyle/>
          <a:p>
            <a:pPr>
              <a:lnSpc>
                <a:spcPts val="1610"/>
              </a:lnSpc>
            </a:pPr>
            <a:r>
              <a:rPr lang="en-CA" sz="1403">
                <a:solidFill>
                  <a:srgbClr val="000000"/>
                </a:solidFill>
                <a:latin typeface="Georgia"/>
                <a:cs typeface="Georgia"/>
              </a:rPr>
              <a:t>(Bibs)</a:t>
            </a:r>
          </a:p>
          <a:p>
            <a:pPr>
              <a:lnSpc>
                <a:spcPts val="1610"/>
              </a:lnSpc>
            </a:pPr>
            <a:endParaRPr lang="en-CA" sz="1403">
              <a:solidFill>
                <a:srgbClr val="000000"/>
              </a:solidFill>
            </a:endParaRPr>
          </a:p>
        </p:txBody>
      </p:sp>
    </p:spTree>
    <p:extLst>
      <p:ext uri="{BB962C8B-B14F-4D97-AF65-F5344CB8AC3E}">
        <p14:creationId xmlns:p14="http://schemas.microsoft.com/office/powerpoint/2010/main" val="2390683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2863" b="6039"/>
          <a:stretch/>
        </p:blipFill>
        <p:spPr bwMode="auto">
          <a:xfrm>
            <a:off x="1524000" y="882126"/>
            <a:ext cx="9144000" cy="5561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8433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686" b="4314"/>
          <a:stretch/>
        </p:blipFill>
        <p:spPr bwMode="auto">
          <a:xfrm>
            <a:off x="1524000" y="527124"/>
            <a:ext cx="9144000" cy="6035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28349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716</Words>
  <Application>Microsoft Office PowerPoint</Application>
  <PresentationFormat>Widescreen</PresentationFormat>
  <Paragraphs>78</Paragraphs>
  <Slides>26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Georgia</vt:lpstr>
      <vt:lpstr>Times New Roman</vt:lpstr>
      <vt:lpstr>Wingdings</vt:lpstr>
      <vt:lpstr>Office Theme</vt:lpstr>
      <vt:lpstr>Features of Information Retrieval Systems </vt:lpstr>
      <vt:lpstr>IRS</vt:lpstr>
      <vt:lpstr>PowerPoint Presentation</vt:lpstr>
      <vt:lpstr>Characteristics of an external IRS</vt:lpstr>
      <vt:lpstr>Features of an IRS</vt:lpstr>
      <vt:lpstr>Information Retrieval Features of OPACs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Features of Information Retrieval Systems </dc:title>
  <dc:creator>Swami Kundan Kishor</dc:creator>
  <cp:lastModifiedBy>Swami Kundan Kishor</cp:lastModifiedBy>
  <cp:revision>5</cp:revision>
  <dcterms:created xsi:type="dcterms:W3CDTF">2018-04-11T08:14:36Z</dcterms:created>
  <dcterms:modified xsi:type="dcterms:W3CDTF">2018-04-11T08:45:57Z</dcterms:modified>
</cp:coreProperties>
</file>